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6" r:id="rId2"/>
    <p:sldId id="305" r:id="rId3"/>
    <p:sldId id="290" r:id="rId4"/>
    <p:sldId id="257" r:id="rId5"/>
    <p:sldId id="259" r:id="rId6"/>
    <p:sldId id="260" r:id="rId7"/>
    <p:sldId id="275" r:id="rId8"/>
    <p:sldId id="310" r:id="rId9"/>
    <p:sldId id="320" r:id="rId10"/>
    <p:sldId id="306" r:id="rId11"/>
    <p:sldId id="261" r:id="rId12"/>
    <p:sldId id="294" r:id="rId13"/>
    <p:sldId id="322" r:id="rId14"/>
    <p:sldId id="307" r:id="rId15"/>
    <p:sldId id="266" r:id="rId16"/>
    <p:sldId id="311" r:id="rId17"/>
    <p:sldId id="321" r:id="rId18"/>
    <p:sldId id="308" r:id="rId19"/>
    <p:sldId id="318" r:id="rId20"/>
    <p:sldId id="288" r:id="rId21"/>
    <p:sldId id="304" r:id="rId22"/>
    <p:sldId id="298" r:id="rId23"/>
    <p:sldId id="319" r:id="rId24"/>
    <p:sldId id="316" r:id="rId25"/>
    <p:sldId id="268" r:id="rId26"/>
    <p:sldId id="282" r:id="rId27"/>
    <p:sldId id="301" r:id="rId28"/>
  </p:sldIdLst>
  <p:sldSz cx="9144000" cy="6858000" type="screen4x3"/>
  <p:notesSz cx="6797675" cy="9928225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26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  <a:srgbClr val="00FFFF"/>
    <a:srgbClr val="6699FF"/>
    <a:srgbClr val="FF3399"/>
    <a:srgbClr val="FF9933"/>
    <a:srgbClr val="99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C3725-ECC6-094B-8100-778FF9190A2E}" v="8" dt="2020-10-19T08:29:47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2"/>
    <p:restoredTop sz="89312" autoAdjust="0"/>
  </p:normalViewPr>
  <p:slideViewPr>
    <p:cSldViewPr>
      <p:cViewPr varScale="1">
        <p:scale>
          <a:sx n="76" d="100"/>
          <a:sy n="76" d="100"/>
        </p:scale>
        <p:origin x="2076" y="90"/>
      </p:cViewPr>
      <p:guideLst>
        <p:guide orient="horz" pos="391"/>
        <p:guide pos="26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as Erhardt" userId="4e85f983-69a5-4d93-99d1-8f6e015db11e" providerId="ADAL" clId="{7A4C3725-ECC6-094B-8100-778FF9190A2E}"/>
    <pc:docChg chg="modSld">
      <pc:chgData name="Tobias Erhardt" userId="4e85f983-69a5-4d93-99d1-8f6e015db11e" providerId="ADAL" clId="{7A4C3725-ECC6-094B-8100-778FF9190A2E}" dt="2020-10-19T08:29:47.650" v="9" actId="1036"/>
      <pc:docMkLst>
        <pc:docMk/>
      </pc:docMkLst>
      <pc:sldChg chg="modSp">
        <pc:chgData name="Tobias Erhardt" userId="4e85f983-69a5-4d93-99d1-8f6e015db11e" providerId="ADAL" clId="{7A4C3725-ECC6-094B-8100-778FF9190A2E}" dt="2020-10-19T08:29:14.235" v="0" actId="1076"/>
        <pc:sldMkLst>
          <pc:docMk/>
          <pc:sldMk cId="0" sldId="261"/>
        </pc:sldMkLst>
        <pc:spChg chg="mod">
          <ac:chgData name="Tobias Erhardt" userId="4e85f983-69a5-4d93-99d1-8f6e015db11e" providerId="ADAL" clId="{7A4C3725-ECC6-094B-8100-778FF9190A2E}" dt="2020-10-19T08:29:14.235" v="0" actId="1076"/>
          <ac:spMkLst>
            <pc:docMk/>
            <pc:sldMk cId="0" sldId="261"/>
            <ac:spMk id="9226" creationId="{00000000-0000-0000-0000-000000000000}"/>
          </ac:spMkLst>
        </pc:spChg>
      </pc:sldChg>
      <pc:sldChg chg="addSp delSp modSp mod">
        <pc:chgData name="Tobias Erhardt" userId="4e85f983-69a5-4d93-99d1-8f6e015db11e" providerId="ADAL" clId="{7A4C3725-ECC6-094B-8100-778FF9190A2E}" dt="2020-10-19T08:29:47.650" v="9" actId="1036"/>
        <pc:sldMkLst>
          <pc:docMk/>
          <pc:sldMk cId="0" sldId="278"/>
        </pc:sldMkLst>
        <pc:spChg chg="add del mod">
          <ac:chgData name="Tobias Erhardt" userId="4e85f983-69a5-4d93-99d1-8f6e015db11e" providerId="ADAL" clId="{7A4C3725-ECC6-094B-8100-778FF9190A2E}" dt="2020-10-19T08:29:32.868" v="7"/>
          <ac:spMkLst>
            <pc:docMk/>
            <pc:sldMk cId="0" sldId="278"/>
            <ac:spMk id="2" creationId="{566ED190-F414-1B49-BBE0-D039A503D37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45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46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47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48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1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2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3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4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5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6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7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8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59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60" creationId="{00000000-0000-0000-0000-000000000000}"/>
          </ac:spMkLst>
        </pc:spChg>
        <pc:spChg chg="mod">
          <ac:chgData name="Tobias Erhardt" userId="4e85f983-69a5-4d93-99d1-8f6e015db11e" providerId="ADAL" clId="{7A4C3725-ECC6-094B-8100-778FF9190A2E}" dt="2020-10-19T08:29:47.650" v="9" actId="1036"/>
          <ac:spMkLst>
            <pc:docMk/>
            <pc:sldMk cId="0" sldId="278"/>
            <ac:spMk id="10261" creationId="{00000000-0000-0000-0000-000000000000}"/>
          </ac:spMkLst>
        </pc:spChg>
        <pc:grpChg chg="mod">
          <ac:chgData name="Tobias Erhardt" userId="4e85f983-69a5-4d93-99d1-8f6e015db11e" providerId="ADAL" clId="{7A4C3725-ECC6-094B-8100-778FF9190A2E}" dt="2020-10-19T08:29:47.650" v="9" actId="1036"/>
          <ac:grpSpMkLst>
            <pc:docMk/>
            <pc:sldMk cId="0" sldId="278"/>
            <ac:grpSpMk id="10250" creationId="{00000000-0000-0000-0000-000000000000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2" tIns="45856" rIns="91712" bIns="4585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2" tIns="45856" rIns="91712" bIns="4585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258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2" tIns="45856" rIns="91712" bIns="4585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258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12" tIns="45856" rIns="91712" bIns="458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2E5AC78-A024-4D13-9DE7-94DC7043931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005163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967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276" y="0"/>
            <a:ext cx="2944813" cy="496967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pPr>
              <a:defRPr/>
            </a:pPr>
            <a:fld id="{AE471A18-EFD9-4D80-9753-C31C5435600D}" type="datetimeFigureOut">
              <a:rPr lang="de-CH"/>
              <a:pPr>
                <a:defRPr/>
              </a:pPr>
              <a:t>08.01.2024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5629"/>
            <a:ext cx="5435600" cy="4467939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9671"/>
            <a:ext cx="2944813" cy="496966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276" y="9429671"/>
            <a:ext cx="2944813" cy="496966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pPr>
              <a:defRPr/>
            </a:pPr>
            <a:fld id="{58CF99CF-BAF0-4FA3-9D19-C8A0DA4D743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7055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Gua</a:t>
            </a:r>
            <a:r>
              <a:rPr lang="de-CH" dirty="0"/>
              <a:t>: Begrüssung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8918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6295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9092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3629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3510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Ple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9253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Ple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0640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Ple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6115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Scs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631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7655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7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Gua</a:t>
            </a:r>
          </a:p>
        </p:txBody>
      </p:sp>
    </p:spTree>
    <p:extLst>
      <p:ext uri="{BB962C8B-B14F-4D97-AF65-F5344CB8AC3E}">
        <p14:creationId xmlns:p14="http://schemas.microsoft.com/office/powerpoint/2010/main" val="1145508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Scs</a:t>
            </a:r>
            <a:r>
              <a:rPr lang="de-CH" dirty="0" smtClean="0"/>
              <a:t>; </a:t>
            </a:r>
            <a:r>
              <a:rPr lang="de-CH" dirty="0"/>
              <a:t>Frau Bider hat sich bereits im September in allen 1. Klassen vorgestellt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9039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Scs</a:t>
            </a:r>
            <a:r>
              <a:rPr lang="de-CH" dirty="0" smtClean="0"/>
              <a:t>; </a:t>
            </a:r>
            <a:r>
              <a:rPr lang="de-CH" dirty="0"/>
              <a:t>Frau Bider hat sich bereits im September in allen 1. Klassen vorgestellt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9393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Scs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6793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Ple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0469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Ple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1523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Ple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046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Gua</a:t>
            </a:r>
            <a:r>
              <a:rPr lang="de-CH" dirty="0"/>
              <a:t>: FMS kompakt!!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210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Scs</a:t>
            </a:r>
            <a:r>
              <a:rPr lang="de-CH" dirty="0" smtClean="0"/>
              <a:t> s.a. Laufbahnberatung, BIT, Standortgespräche,</a:t>
            </a:r>
            <a:r>
              <a:rPr lang="de-CH" baseline="0" dirty="0" smtClean="0"/>
              <a:t> Praktikum 2. SJ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252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72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079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555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9184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Gua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CF99CF-BAF0-4FA3-9D19-C8A0DA4D743B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022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0B84E-8042-4D1E-8528-2DF2EBE793A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4225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7BB7C-4770-47F0-98C1-73810E01629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18273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E4CA4-25C5-414A-8493-316F759549E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3136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F895E-2A8A-436E-AC7D-250922DA654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95169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77483-2BF9-43C5-9D2F-81262FFAF0D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13503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D071A-BFA1-4492-84E6-941132E8CFD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03783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CF385-4168-440D-9B84-C384AA2A68F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48879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72178-325C-42C6-9D0D-F271AD604E8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41592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AEB2E-6CF0-4699-ACF9-061AB940A81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1124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50FBB-ECFC-49B2-ADBA-DF334958013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3155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EEF7C-F9D5-4B55-8C42-1E913F9B82D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014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Klicken Sie, um die Formate des Vorlagentextes zu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996EBE-7B9C-4089-A087-434906142B4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" t="6945" r="2594" b="13069"/>
          <a:stretch/>
        </p:blipFill>
        <p:spPr bwMode="auto">
          <a:xfrm>
            <a:off x="0" y="1238570"/>
            <a:ext cx="9144000" cy="561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38100" y="2239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pic>
        <p:nvPicPr>
          <p:cNvPr id="7" name="Bild 2" descr="FMS_A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175000" cy="762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B979D6F-7CA3-2E4C-807A-7A0055BDCFB4}"/>
              </a:ext>
            </a:extLst>
          </p:cNvPr>
          <p:cNvSpPr/>
          <p:nvPr/>
        </p:nvSpPr>
        <p:spPr>
          <a:xfrm>
            <a:off x="4211960" y="353468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de-DE" altLang="de-DE" sz="3600" b="1" dirty="0">
                <a:latin typeface="Arial" charset="0"/>
              </a:rPr>
              <a:t>Elternabend </a:t>
            </a:r>
            <a:r>
              <a:rPr lang="de-DE" altLang="de-DE" sz="3600" b="1" dirty="0" smtClean="0">
                <a:latin typeface="Arial" charset="0"/>
              </a:rPr>
              <a:t>2023</a:t>
            </a:r>
            <a:endParaRPr lang="de-CH" altLang="de-DE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5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17"/>
          <p:cNvSpPr>
            <a:spLocks noChangeArrowheads="1"/>
          </p:cNvSpPr>
          <p:nvPr/>
        </p:nvSpPr>
        <p:spPr bwMode="auto">
          <a:xfrm>
            <a:off x="4242767" y="5268242"/>
            <a:ext cx="21463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CH" altLang="de-DE" sz="1600" dirty="0">
                <a:latin typeface="Arial" charset="0"/>
              </a:rPr>
              <a:t>Englisch </a:t>
            </a:r>
          </a:p>
          <a:p>
            <a:pPr eaLnBrk="1" hangingPunct="1">
              <a:buFontTx/>
              <a:buNone/>
            </a:pPr>
            <a:r>
              <a:rPr lang="de-CH" altLang="de-DE" sz="1600" dirty="0">
                <a:latin typeface="Arial" charset="0"/>
              </a:rPr>
              <a:t>Französisch</a:t>
            </a:r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4211579" y="1155204"/>
            <a:ext cx="21399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CH" altLang="de-DE" sz="1600" b="1" dirty="0">
                <a:latin typeface="Arial" charset="0"/>
              </a:rPr>
              <a:t>Pädagogik</a:t>
            </a:r>
          </a:p>
          <a:p>
            <a:pPr eaLnBrk="1" hangingPunct="1">
              <a:buFontTx/>
              <a:buNone/>
            </a:pPr>
            <a:endParaRPr lang="de-CH" altLang="de-DE" sz="1600" b="1" dirty="0">
              <a:latin typeface="Arial" charset="0"/>
            </a:endParaRPr>
          </a:p>
        </p:txBody>
      </p:sp>
      <p:sp>
        <p:nvSpPr>
          <p:cNvPr id="9222" name="Rectangle 153"/>
          <p:cNvSpPr>
            <a:spLocks noChangeArrowheads="1"/>
          </p:cNvSpPr>
          <p:nvPr/>
        </p:nvSpPr>
        <p:spPr bwMode="auto">
          <a:xfrm>
            <a:off x="6613914" y="1143488"/>
            <a:ext cx="1833622" cy="55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CH" altLang="de-DE" sz="1600" b="1" dirty="0" smtClean="0">
                <a:latin typeface="Arial" charset="0"/>
              </a:rPr>
              <a:t>Kommunikation/</a:t>
            </a:r>
            <a:br>
              <a:rPr lang="de-CH" altLang="de-DE" sz="1600" b="1" dirty="0" smtClean="0">
                <a:latin typeface="Arial" charset="0"/>
              </a:rPr>
            </a:br>
            <a:r>
              <a:rPr lang="de-CH" altLang="de-DE" sz="1600" b="1" dirty="0" smtClean="0">
                <a:latin typeface="Arial" charset="0"/>
              </a:rPr>
              <a:t>Information</a:t>
            </a:r>
            <a:endParaRPr lang="de-CH" altLang="de-DE" sz="1600" b="1" dirty="0">
              <a:latin typeface="Arial" charset="0"/>
            </a:endParaRPr>
          </a:p>
        </p:txBody>
      </p:sp>
      <p:sp>
        <p:nvSpPr>
          <p:cNvPr id="9223" name="Rectangle 158"/>
          <p:cNvSpPr>
            <a:spLocks noChangeArrowheads="1"/>
          </p:cNvSpPr>
          <p:nvPr/>
        </p:nvSpPr>
        <p:spPr bwMode="auto">
          <a:xfrm>
            <a:off x="6613914" y="5268242"/>
            <a:ext cx="21463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CH" altLang="de-DE" sz="1600" dirty="0">
                <a:latin typeface="Arial" charset="0"/>
              </a:rPr>
              <a:t>Englisch </a:t>
            </a:r>
          </a:p>
          <a:p>
            <a:pPr eaLnBrk="1" hangingPunct="1">
              <a:buFontTx/>
              <a:buNone/>
            </a:pPr>
            <a:r>
              <a:rPr lang="de-CH" altLang="de-DE" sz="1600" dirty="0">
                <a:latin typeface="Arial" charset="0"/>
              </a:rPr>
              <a:t>Französisch</a:t>
            </a:r>
          </a:p>
        </p:txBody>
      </p:sp>
      <p:sp>
        <p:nvSpPr>
          <p:cNvPr id="9224" name="Rectangle 160"/>
          <p:cNvSpPr>
            <a:spLocks noChangeArrowheads="1"/>
          </p:cNvSpPr>
          <p:nvPr/>
        </p:nvSpPr>
        <p:spPr bwMode="auto">
          <a:xfrm>
            <a:off x="6580757" y="3145507"/>
            <a:ext cx="237428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CH" altLang="de-DE" sz="1600" dirty="0">
                <a:latin typeface="Arial" charset="0"/>
              </a:rPr>
              <a:t>Englisch mit</a:t>
            </a:r>
            <a:br>
              <a:rPr lang="de-CH" altLang="de-DE" sz="1600" dirty="0">
                <a:latin typeface="Arial" charset="0"/>
              </a:rPr>
            </a:br>
            <a:r>
              <a:rPr lang="de-CH" altLang="de-DE" sz="1600" dirty="0">
                <a:latin typeface="Arial" charset="0"/>
              </a:rPr>
              <a:t>First-/CAE-Vorbereitung</a:t>
            </a:r>
            <a:br>
              <a:rPr lang="de-CH" altLang="de-DE" sz="1600" dirty="0">
                <a:latin typeface="Arial" charset="0"/>
              </a:rPr>
            </a:br>
            <a:endParaRPr lang="de-CH" altLang="de-DE" sz="1600" dirty="0">
              <a:latin typeface="Arial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de-CH" altLang="de-DE" sz="1600" dirty="0">
                <a:latin typeface="Arial" charset="0"/>
              </a:rPr>
              <a:t>Französisch mit</a:t>
            </a:r>
            <a:br>
              <a:rPr lang="de-CH" altLang="de-DE" sz="1600" dirty="0">
                <a:latin typeface="Arial" charset="0"/>
              </a:rPr>
            </a:br>
            <a:r>
              <a:rPr lang="de-CH" altLang="de-DE" sz="1600" dirty="0">
                <a:latin typeface="Arial" charset="0"/>
              </a:rPr>
              <a:t>DELF-Vorbereitung</a:t>
            </a:r>
          </a:p>
        </p:txBody>
      </p:sp>
      <p:sp>
        <p:nvSpPr>
          <p:cNvPr id="9225" name="Rectangle 160"/>
          <p:cNvSpPr>
            <a:spLocks noChangeArrowheads="1"/>
          </p:cNvSpPr>
          <p:nvPr/>
        </p:nvSpPr>
        <p:spPr bwMode="auto">
          <a:xfrm>
            <a:off x="4233044" y="3145507"/>
            <a:ext cx="21463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CH" altLang="de-DE" sz="1600" dirty="0">
                <a:latin typeface="Arial" charset="0"/>
              </a:rPr>
              <a:t>Englisch</a:t>
            </a:r>
            <a:br>
              <a:rPr lang="de-CH" altLang="de-DE" sz="1600" dirty="0">
                <a:latin typeface="Arial" charset="0"/>
              </a:rPr>
            </a:br>
            <a:r>
              <a:rPr lang="de-CH" altLang="de-DE" sz="1600" dirty="0">
                <a:latin typeface="Arial" charset="0"/>
              </a:rPr>
              <a:t/>
            </a:r>
            <a:br>
              <a:rPr lang="de-CH" altLang="de-DE" sz="1600" dirty="0">
                <a:latin typeface="Arial" charset="0"/>
              </a:rPr>
            </a:br>
            <a:r>
              <a:rPr lang="de-CH" altLang="de-DE" sz="1600" dirty="0">
                <a:latin typeface="Arial" charset="0"/>
              </a:rPr>
              <a:t/>
            </a:r>
            <a:br>
              <a:rPr lang="de-CH" altLang="de-DE" sz="1600" dirty="0">
                <a:latin typeface="Arial" charset="0"/>
              </a:rPr>
            </a:br>
            <a:r>
              <a:rPr lang="de-CH" altLang="de-DE" sz="1600" dirty="0">
                <a:latin typeface="Arial" charset="0"/>
              </a:rPr>
              <a:t>Französisch mit</a:t>
            </a:r>
            <a:br>
              <a:rPr lang="de-CH" altLang="de-DE" sz="1600" dirty="0">
                <a:latin typeface="Arial" charset="0"/>
              </a:rPr>
            </a:br>
            <a:r>
              <a:rPr lang="de-CH" altLang="de-DE" sz="1600" dirty="0">
                <a:latin typeface="Arial" charset="0"/>
              </a:rPr>
              <a:t>DELF-Vorbereitung</a:t>
            </a:r>
          </a:p>
        </p:txBody>
      </p:sp>
      <p:sp>
        <p:nvSpPr>
          <p:cNvPr id="9226" name="Text Box 3"/>
          <p:cNvSpPr txBox="1">
            <a:spLocks noChangeArrowheads="1"/>
          </p:cNvSpPr>
          <p:nvPr/>
        </p:nvSpPr>
        <p:spPr bwMode="auto">
          <a:xfrm>
            <a:off x="4209704" y="549453"/>
            <a:ext cx="608445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200" b="1" dirty="0">
                <a:latin typeface="Arial" charset="0"/>
              </a:rPr>
              <a:t>Sprachen in den Fachrichtungen</a:t>
            </a:r>
          </a:p>
        </p:txBody>
      </p:sp>
      <p:sp>
        <p:nvSpPr>
          <p:cNvPr id="9227" name="Rectangle 15"/>
          <p:cNvSpPr>
            <a:spLocks noChangeArrowheads="1"/>
          </p:cNvSpPr>
          <p:nvPr/>
        </p:nvSpPr>
        <p:spPr bwMode="auto">
          <a:xfrm>
            <a:off x="4232605" y="4810472"/>
            <a:ext cx="1143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CH" altLang="de-DE" sz="1600" b="1" dirty="0">
                <a:latin typeface="Arial" charset="0"/>
              </a:rPr>
              <a:t>1. Klasse</a:t>
            </a:r>
          </a:p>
        </p:txBody>
      </p:sp>
      <p:sp>
        <p:nvSpPr>
          <p:cNvPr id="9228" name="Rectangle 9"/>
          <p:cNvSpPr>
            <a:spLocks noChangeArrowheads="1"/>
          </p:cNvSpPr>
          <p:nvPr/>
        </p:nvSpPr>
        <p:spPr bwMode="auto">
          <a:xfrm>
            <a:off x="4240098" y="2604145"/>
            <a:ext cx="15922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CH" altLang="de-DE" sz="1600" b="1" dirty="0">
                <a:latin typeface="Arial" charset="0"/>
              </a:rPr>
              <a:t>2. + 3. Klasse</a:t>
            </a:r>
          </a:p>
        </p:txBody>
      </p:sp>
      <p:sp>
        <p:nvSpPr>
          <p:cNvPr id="9229" name="Rectangle 6"/>
          <p:cNvSpPr>
            <a:spLocks noChangeArrowheads="1"/>
          </p:cNvSpPr>
          <p:nvPr/>
        </p:nvSpPr>
        <p:spPr bwMode="auto">
          <a:xfrm>
            <a:off x="2519993" y="1764035"/>
            <a:ext cx="19732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de-CH" altLang="de-DE" sz="1600" b="1" dirty="0">
              <a:latin typeface="Arial" charset="0"/>
            </a:endParaRPr>
          </a:p>
        </p:txBody>
      </p:sp>
      <p:sp>
        <p:nvSpPr>
          <p:cNvPr id="9230" name="Textfeld 2"/>
          <p:cNvSpPr txBox="1">
            <a:spLocks noChangeArrowheads="1"/>
          </p:cNvSpPr>
          <p:nvPr/>
        </p:nvSpPr>
        <p:spPr bwMode="auto">
          <a:xfrm>
            <a:off x="4236385" y="1787293"/>
            <a:ext cx="2460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400" i="1" dirty="0" smtClean="0">
                <a:latin typeface="Arial" charset="0"/>
              </a:rPr>
              <a:t>PH FHNW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 sz="1400" i="1" dirty="0" smtClean="0">
                <a:latin typeface="Arial" charset="0"/>
              </a:rPr>
              <a:t>nach </a:t>
            </a:r>
            <a:r>
              <a:rPr lang="de-CH" altLang="de-DE" sz="1400" i="1" dirty="0">
                <a:latin typeface="Arial" charset="0"/>
              </a:rPr>
              <a:t>1. Jahr: B2 mit 75 Pkt.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 sz="1400" i="1" dirty="0">
                <a:latin typeface="Arial" charset="0"/>
              </a:rPr>
              <a:t>nach 3. Jahr: C1</a:t>
            </a:r>
          </a:p>
        </p:txBody>
      </p:sp>
      <p:pic>
        <p:nvPicPr>
          <p:cNvPr id="3" name="Grafik 2" descr="IMG_5496.JPG - Windows-Fotoanzei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0" t="7420" r="36691" b="8258"/>
          <a:stretch/>
        </p:blipFill>
        <p:spPr>
          <a:xfrm flipH="1">
            <a:off x="-5703" y="0"/>
            <a:ext cx="3888432" cy="6858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672204" y="1827091"/>
            <a:ext cx="177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 smtClean="0">
                <a:latin typeface="Arial" charset="0"/>
              </a:rPr>
              <a:t>Fachmaturität: </a:t>
            </a:r>
          </a:p>
          <a:p>
            <a:r>
              <a:rPr lang="de-CH" sz="1400" i="1" dirty="0" smtClean="0">
                <a:latin typeface="Arial" charset="0"/>
              </a:rPr>
              <a:t>B2 in E und F</a:t>
            </a:r>
            <a:endParaRPr lang="de-CH" sz="14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33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975350"/>
              </p:ext>
            </p:extLst>
          </p:nvPr>
        </p:nvGraphicFramePr>
        <p:xfrm>
          <a:off x="575556" y="1049855"/>
          <a:ext cx="7992888" cy="4758290"/>
        </p:xfrm>
        <a:graphic>
          <a:graphicData uri="http://schemas.openxmlformats.org/drawingml/2006/table">
            <a:tbl>
              <a:tblPr/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777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altLang="de-DE" sz="1800" b="1" dirty="0">
                          <a:latin typeface="Arial" charset="0"/>
                        </a:rPr>
                        <a:t>Sprachzertifikate</a:t>
                      </a:r>
                      <a:endParaRPr kumimoji="0" lang="de-CH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1567" marB="415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endParaRPr kumimoji="0" lang="de-CH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endParaRPr kumimoji="0" lang="de-CH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endParaRPr kumimoji="0" lang="de-CH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Englisch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Französisch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Italienisch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5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3. Kl.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520825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520825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52082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52082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52082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52082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52082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52082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52082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Englisch + Wahlfach „Vorbereitung First </a:t>
                      </a:r>
                      <a:r>
                        <a:rPr kumimoji="0" lang="de-CH" alt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Certificate</a:t>
                      </a: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/CAE</a:t>
                      </a:r>
                      <a:r>
                        <a:rPr kumimoji="0" lang="ja-JP" alt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“</a:t>
                      </a:r>
                      <a:endParaRPr kumimoji="0" lang="de-CH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freiwillige </a:t>
                      </a: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First </a:t>
                      </a:r>
                      <a:r>
                        <a:rPr kumimoji="0" lang="de-CH" altLang="de-DE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Certificate</a:t>
                      </a: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-/CAE-Prüfung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Französischunterricht,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freiwillige</a:t>
                      </a: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 </a:t>
                      </a:r>
                      <a:b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</a:b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DELF-Prüfung</a:t>
                      </a:r>
                    </a:p>
                  </a:txBody>
                  <a:tcPr marT="42550" marB="425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  <a:defRPr/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CELI-Vorbereitung, freiwillige </a:t>
                      </a:r>
                      <a:b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</a:b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CELI-Prüfung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0825" algn="l"/>
                        </a:tabLst>
                      </a:pPr>
                      <a:endParaRPr kumimoji="0" lang="de-CH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2. Kl.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524000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524000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524000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5240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5240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5240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5240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5240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5240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0" algn="l"/>
                        </a:tabLst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Englisch + Wahlfach „Vorbereitung First </a:t>
                      </a:r>
                      <a:r>
                        <a:rPr kumimoji="0" lang="de-CH" alt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Certificate</a:t>
                      </a: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/CAE</a:t>
                      </a:r>
                      <a:r>
                        <a:rPr kumimoji="0" lang="ja-JP" alt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“</a:t>
                      </a:r>
                      <a:endParaRPr kumimoji="0" lang="de-CH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0" algn="l"/>
                        </a:tabLst>
                      </a:pPr>
                      <a:endParaRPr kumimoji="0" lang="de-CH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4000" algn="l"/>
                        </a:tabLst>
                        <a:defRPr/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CELI-Vorbereitung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6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1. Kl.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Englischunterricht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Französischunterricht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Italienischunterricht</a:t>
                      </a:r>
                      <a:endParaRPr kumimoji="0" lang="de-CH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80637"/>
              </p:ext>
            </p:extLst>
          </p:nvPr>
        </p:nvGraphicFramePr>
        <p:xfrm>
          <a:off x="251520" y="404664"/>
          <a:ext cx="8208913" cy="6142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735119088"/>
                    </a:ext>
                  </a:extLst>
                </a:gridCol>
                <a:gridCol w="1406592">
                  <a:extLst>
                    <a:ext uri="{9D8B030D-6E8A-4147-A177-3AD203B41FA5}">
                      <a16:colId xmlns:a16="http://schemas.microsoft.com/office/drawing/2014/main" val="2342918940"/>
                    </a:ext>
                  </a:extLst>
                </a:gridCol>
                <a:gridCol w="1655399">
                  <a:extLst>
                    <a:ext uri="{9D8B030D-6E8A-4147-A177-3AD203B41FA5}">
                      <a16:colId xmlns:a16="http://schemas.microsoft.com/office/drawing/2014/main" val="3261604591"/>
                    </a:ext>
                  </a:extLst>
                </a:gridCol>
                <a:gridCol w="1347581">
                  <a:extLst>
                    <a:ext uri="{9D8B030D-6E8A-4147-A177-3AD203B41FA5}">
                      <a16:colId xmlns:a16="http://schemas.microsoft.com/office/drawing/2014/main" val="1327213783"/>
                    </a:ext>
                  </a:extLst>
                </a:gridCol>
                <a:gridCol w="1383933">
                  <a:extLst>
                    <a:ext uri="{9D8B030D-6E8A-4147-A177-3AD203B41FA5}">
                      <a16:colId xmlns:a16="http://schemas.microsoft.com/office/drawing/2014/main" val="148997391"/>
                    </a:ext>
                  </a:extLst>
                </a:gridCol>
                <a:gridCol w="1335288">
                  <a:extLst>
                    <a:ext uri="{9D8B030D-6E8A-4147-A177-3AD203B41FA5}">
                      <a16:colId xmlns:a16="http://schemas.microsoft.com/office/drawing/2014/main" val="2783275012"/>
                    </a:ext>
                  </a:extLst>
                </a:gridCol>
              </a:tblGrid>
              <a:tr h="73182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de-CH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Englisch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de-CH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Französisch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de-CH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Italienisch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de-CH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Spanisch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de-CH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Türkisch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922956"/>
                  </a:ext>
                </a:extLst>
              </a:tr>
              <a:tr h="11975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Fach-maturität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Fachrichtung KI: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B2-Zertifikat obligatorisch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Fachrichtungen KI und PA: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B2-Zertifikat obligatorisch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de-CH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87820"/>
                  </a:ext>
                </a:extLst>
              </a:tr>
              <a:tr h="598762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de-CH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frw</a:t>
                      </a: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Prüfung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FCE/CAE B2/C1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DELF/DALF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B1/B2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CELI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A2/B1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A2/B1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TÖMER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/TELC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583408"/>
                  </a:ext>
                </a:extLst>
              </a:tr>
              <a:tr h="1796287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Englisch-unterricht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Wahlfach </a:t>
                      </a: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«EF/CAE»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Französisch-unterricht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de-CH" sz="16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frw</a:t>
                      </a: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DELF-Vorbereitung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Italienisch-unterricht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frw</a:t>
                      </a: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CELI-Vorbereitung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endParaRPr lang="de-CH" sz="16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frw</a:t>
                      </a: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DELE-Vorbereitung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Türkisch-unterricht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812250"/>
                  </a:ext>
                </a:extLst>
              </a:tr>
              <a:tr h="119752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Englisch-unterricht </a:t>
                      </a:r>
                    </a:p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</a:p>
                    <a:p>
                      <a:pPr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Wahlfach </a:t>
                      </a: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«EF/CAE»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Französisch-unterricht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Italienisch-unterricht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Türkisch-unterricht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698555"/>
                  </a:ext>
                </a:extLst>
              </a:tr>
              <a:tr h="598762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Französisch-unterricht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Italienisch-unterricht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de-CH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de-CH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de-CH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019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6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4139952" y="548680"/>
            <a:ext cx="4896544" cy="574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200" b="1" dirty="0">
                <a:latin typeface="Arial" charset="0"/>
              </a:rPr>
              <a:t>Sprachaustausch Französisch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de-CH" altLang="de-DE" sz="1800" b="1" dirty="0">
                <a:latin typeface="Arial" charset="0"/>
              </a:rPr>
              <a:t>Verschiedene </a:t>
            </a:r>
            <a:r>
              <a:rPr lang="de-CH" altLang="de-DE" sz="1800" b="1" dirty="0" smtClean="0">
                <a:latin typeface="Arial" charset="0"/>
              </a:rPr>
              <a:t>Möglichkeiten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de-CH" altLang="de-DE" sz="1800" dirty="0" smtClean="0">
                <a:latin typeface="Arial" charset="0"/>
              </a:rPr>
              <a:t>Kontakt: A. Guski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de-CH" altLang="de-DE" sz="1800" dirty="0" smtClean="0">
                <a:latin typeface="Arial" charset="0"/>
              </a:rPr>
              <a:t>-------------------------------------------------------------</a:t>
            </a:r>
            <a:endParaRPr lang="de-CH" altLang="de-DE" sz="18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de-CH" altLang="de-DE" sz="1800" b="1" dirty="0" smtClean="0">
                <a:latin typeface="Arial" charset="0"/>
              </a:rPr>
              <a:t>FMS </a:t>
            </a:r>
            <a:r>
              <a:rPr lang="de-CH" altLang="de-DE" sz="1800" b="1" dirty="0">
                <a:latin typeface="Arial" charset="0"/>
              </a:rPr>
              <a:t>Basel – FMS Nyon</a:t>
            </a:r>
            <a:r>
              <a:rPr lang="de-CH" altLang="de-DE" sz="1800" dirty="0">
                <a:latin typeface="Arial" charset="0"/>
              </a:rPr>
              <a:t/>
            </a:r>
            <a:br>
              <a:rPr lang="de-CH" altLang="de-DE" sz="1800" dirty="0">
                <a:latin typeface="Arial" charset="0"/>
              </a:rPr>
            </a:br>
            <a:r>
              <a:rPr lang="de-CH" altLang="de-DE" sz="1800" dirty="0" smtClean="0">
                <a:latin typeface="Arial" charset="0"/>
              </a:rPr>
              <a:t>September 2024 (4 – 6 Wochen)</a:t>
            </a:r>
            <a:endParaRPr lang="de-CH" altLang="de-DE" sz="1800" dirty="0">
              <a:latin typeface="Arial" charset="0"/>
            </a:endParaRPr>
          </a:p>
          <a:p>
            <a:pPr eaLnBrk="1" hangingPunct="1">
              <a:spcBef>
                <a:spcPts val="1800"/>
              </a:spcBef>
              <a:buNone/>
              <a:tabLst>
                <a:tab pos="536575" algn="l"/>
              </a:tabLst>
            </a:pPr>
            <a:r>
              <a:rPr lang="de-CH" altLang="de-DE" sz="1800" dirty="0">
                <a:latin typeface="Arial" charset="0"/>
              </a:rPr>
              <a:t>Schüler*in FMS Basel – Schüler*in FMS </a:t>
            </a:r>
            <a:r>
              <a:rPr lang="de-CH" altLang="de-DE" sz="1800" dirty="0" smtClean="0">
                <a:latin typeface="Arial" charset="0"/>
              </a:rPr>
              <a:t>Nyon</a:t>
            </a:r>
          </a:p>
          <a:p>
            <a:pPr eaLnBrk="1" hangingPunct="1">
              <a:spcBef>
                <a:spcPts val="1800"/>
              </a:spcBef>
              <a:buNone/>
              <a:tabLst>
                <a:tab pos="536575" algn="l"/>
              </a:tabLst>
            </a:pPr>
            <a:r>
              <a:rPr lang="de-CH" altLang="de-DE" sz="1800" dirty="0" smtClean="0">
                <a:latin typeface="Arial" charset="0"/>
              </a:rPr>
              <a:t>Fachrichtung KI: Anrechnung als Zusatzleistung für die Fachmaturität</a:t>
            </a:r>
            <a:endParaRPr lang="de-CH" altLang="de-DE" sz="1800" dirty="0">
              <a:latin typeface="Arial" charset="0"/>
            </a:endParaRPr>
          </a:p>
          <a:p>
            <a:pPr eaLnBrk="1" hangingPunct="1">
              <a:spcBef>
                <a:spcPts val="1800"/>
              </a:spcBef>
              <a:buNone/>
              <a:tabLst>
                <a:tab pos="536575" algn="l"/>
              </a:tabLst>
            </a:pPr>
            <a:r>
              <a:rPr lang="de-CH" altLang="de-DE" sz="1800" dirty="0" smtClean="0">
                <a:latin typeface="Arial" charset="0"/>
              </a:rPr>
              <a:t>Vorgängige </a:t>
            </a:r>
            <a:r>
              <a:rPr lang="de-CH" altLang="de-DE" sz="1800" b="1" dirty="0">
                <a:latin typeface="Arial" charset="0"/>
              </a:rPr>
              <a:t>Schnuppertreffen</a:t>
            </a:r>
            <a:r>
              <a:rPr lang="de-CH" altLang="de-DE" sz="1800" dirty="0">
                <a:latin typeface="Arial" charset="0"/>
              </a:rPr>
              <a:t> für </a:t>
            </a:r>
            <a:r>
              <a:rPr lang="de-CH" altLang="de-DE" sz="1800" dirty="0" smtClean="0">
                <a:latin typeface="Arial" charset="0"/>
              </a:rPr>
              <a:t>Schüler*innen</a:t>
            </a:r>
            <a:endParaRPr lang="de-CH" altLang="de-DE" sz="1800" dirty="0">
              <a:latin typeface="Arial" charset="0"/>
            </a:endParaRPr>
          </a:p>
          <a:p>
            <a:pPr eaLnBrk="1" hangingPunct="1">
              <a:spcBef>
                <a:spcPts val="1800"/>
              </a:spcBef>
              <a:buNone/>
              <a:tabLst>
                <a:tab pos="536575" algn="l"/>
              </a:tabLst>
            </a:pPr>
            <a:r>
              <a:rPr lang="de-CH" altLang="de-DE" sz="1800" dirty="0" smtClean="0">
                <a:latin typeface="Arial" charset="0"/>
              </a:rPr>
              <a:t>Infoveranstaltung für Schüler*innen und </a:t>
            </a:r>
            <a:r>
              <a:rPr lang="de-CH" altLang="de-DE" sz="1800" dirty="0">
                <a:latin typeface="Arial" charset="0"/>
              </a:rPr>
              <a:t>Eltern </a:t>
            </a:r>
            <a:r>
              <a:rPr lang="de-CH" altLang="de-DE" sz="1800" dirty="0" smtClean="0">
                <a:latin typeface="Arial" charset="0"/>
              </a:rPr>
              <a:t>bei Frau </a:t>
            </a:r>
            <a:r>
              <a:rPr lang="de-CH" altLang="de-DE" sz="1800" dirty="0">
                <a:latin typeface="Arial" charset="0"/>
              </a:rPr>
              <a:t>M. </a:t>
            </a:r>
            <a:r>
              <a:rPr lang="de-CH" altLang="de-DE" sz="1800">
                <a:latin typeface="Arial" charset="0"/>
              </a:rPr>
              <a:t>Bürgi (</a:t>
            </a:r>
            <a:r>
              <a:rPr lang="de-CH" altLang="de-DE" sz="1800" smtClean="0">
                <a:latin typeface="Arial" charset="0"/>
              </a:rPr>
              <a:t>Austauschverantwortliche):</a:t>
            </a:r>
            <a:endParaRPr lang="de-CH" altLang="de-DE" sz="1800" dirty="0" smtClean="0">
              <a:latin typeface="Arial" charset="0"/>
            </a:endParaRPr>
          </a:p>
          <a:p>
            <a:pPr eaLnBrk="1" hangingPunct="1">
              <a:spcBef>
                <a:spcPts val="1800"/>
              </a:spcBef>
              <a:buNone/>
              <a:tabLst>
                <a:tab pos="536575" algn="l"/>
              </a:tabLst>
            </a:pPr>
            <a:r>
              <a:rPr lang="de-CH" altLang="de-DE" sz="1800" b="1" dirty="0" smtClean="0">
                <a:latin typeface="Arial" charset="0"/>
              </a:rPr>
              <a:t>Mo, 29.1.2024, 17 Uhr</a:t>
            </a:r>
            <a:endParaRPr lang="de-CH" altLang="de-DE" sz="1800" b="1" dirty="0">
              <a:latin typeface="Arial" charset="0"/>
            </a:endParaRP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399" r="14951" b="-399"/>
          <a:stretch/>
        </p:blipFill>
        <p:spPr>
          <a:xfrm>
            <a:off x="0" y="0"/>
            <a:ext cx="3851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altLang="de-DE" b="1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0800000" flipV="1">
            <a:off x="4211960" y="1067827"/>
            <a:ext cx="4392488" cy="50475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200" b="1" dirty="0" smtClean="0">
                <a:latin typeface="Arial" charset="0"/>
              </a:rPr>
              <a:t>Allgemeine Praxiswochen</a:t>
            </a:r>
            <a:r>
              <a:rPr lang="de-CH" altLang="de-DE" sz="2200" b="1" dirty="0">
                <a:latin typeface="Arial" charset="0"/>
              </a:rPr>
              <a:t/>
            </a:r>
            <a:br>
              <a:rPr lang="de-CH" altLang="de-DE" sz="2200" b="1" dirty="0">
                <a:latin typeface="Arial" charset="0"/>
              </a:rPr>
            </a:br>
            <a:r>
              <a:rPr lang="de-CH" altLang="de-DE" sz="1800" dirty="0">
                <a:latin typeface="Arial" charset="0"/>
              </a:rPr>
              <a:t>Es </a:t>
            </a:r>
            <a:r>
              <a:rPr lang="de-CH" altLang="de-DE" sz="1800" dirty="0" smtClean="0">
                <a:latin typeface="Arial" charset="0"/>
              </a:rPr>
              <a:t>stehen drei Modelle </a:t>
            </a:r>
            <a:r>
              <a:rPr lang="de-CH" altLang="de-DE" sz="1800" dirty="0">
                <a:latin typeface="Arial" charset="0"/>
              </a:rPr>
              <a:t>zur Auswahl</a:t>
            </a:r>
            <a:r>
              <a:rPr lang="de-CH" altLang="de-DE" sz="1800" dirty="0" smtClean="0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dirty="0" smtClean="0">
                <a:latin typeface="Arial" charset="0"/>
              </a:rPr>
              <a:t/>
            </a:r>
            <a:br>
              <a:rPr lang="de-CH" altLang="de-DE" sz="1800" dirty="0" smtClean="0">
                <a:latin typeface="Arial" charset="0"/>
              </a:rPr>
            </a:br>
            <a:r>
              <a:rPr lang="de-CH" altLang="de-DE" sz="1800" dirty="0" smtClean="0">
                <a:latin typeface="Arial" charset="0"/>
              </a:rPr>
              <a:t>A</a:t>
            </a:r>
            <a:r>
              <a:rPr lang="de-CH" altLang="de-DE" sz="1800" dirty="0">
                <a:latin typeface="Arial" charset="0"/>
              </a:rPr>
              <a:t>) 12 Tage </a:t>
            </a:r>
            <a:r>
              <a:rPr lang="de-CH" altLang="de-DE" sz="1800" b="1" dirty="0" smtClean="0">
                <a:latin typeface="Arial" charset="0"/>
              </a:rPr>
              <a:t>Landwirtschaftspraktikum</a:t>
            </a:r>
            <a:br>
              <a:rPr lang="de-CH" altLang="de-DE" sz="1800" b="1" dirty="0" smtClean="0">
                <a:latin typeface="Arial" charset="0"/>
              </a:rPr>
            </a:br>
            <a:r>
              <a:rPr lang="de-CH" altLang="de-DE" sz="1800" b="1" dirty="0" smtClean="0">
                <a:latin typeface="Arial" charset="0"/>
              </a:rPr>
              <a:t>   </a:t>
            </a:r>
            <a:r>
              <a:rPr lang="de-CH" altLang="de-DE" sz="1800" dirty="0" smtClean="0">
                <a:latin typeface="Arial" charset="0"/>
              </a:rPr>
              <a:t>  auf </a:t>
            </a:r>
            <a:r>
              <a:rPr lang="de-CH" altLang="de-DE" sz="1800" dirty="0">
                <a:latin typeface="Arial" charset="0"/>
              </a:rPr>
              <a:t>einem Bauernhof in der Schweiz</a:t>
            </a:r>
            <a:r>
              <a:rPr lang="de-CH" altLang="de-DE" sz="1800" dirty="0" smtClean="0">
                <a:latin typeface="Arial" charset="0"/>
              </a:rPr>
              <a:t>, </a:t>
            </a:r>
            <a:r>
              <a:rPr lang="de-CH" altLang="de-DE" sz="1800" dirty="0">
                <a:latin typeface="Arial" charset="0"/>
              </a:rPr>
              <a:t/>
            </a:r>
            <a:br>
              <a:rPr lang="de-CH" altLang="de-DE" sz="1800" dirty="0">
                <a:latin typeface="Arial" charset="0"/>
              </a:rPr>
            </a:br>
            <a:r>
              <a:rPr lang="de-CH" altLang="de-DE" sz="1800" dirty="0" smtClean="0">
                <a:latin typeface="Arial" charset="0"/>
              </a:rPr>
              <a:t>     CHF 100</a:t>
            </a:r>
            <a:r>
              <a:rPr lang="de-CH" altLang="de-DE" sz="1800" dirty="0">
                <a:latin typeface="Arial" charset="0"/>
              </a:rPr>
              <a:t>.- werden für </a:t>
            </a:r>
            <a:r>
              <a:rPr lang="de-CH" altLang="de-DE" sz="1800" dirty="0" smtClean="0">
                <a:latin typeface="Arial" charset="0"/>
              </a:rPr>
              <a:t>die</a:t>
            </a:r>
            <a:r>
              <a:rPr lang="de-CH" altLang="de-DE" sz="1800" dirty="0">
                <a:latin typeface="Arial" charset="0"/>
              </a:rPr>
              <a:t> </a:t>
            </a:r>
            <a:r>
              <a:rPr lang="de-CH" altLang="de-DE" sz="1800" dirty="0" smtClean="0">
                <a:latin typeface="Arial" charset="0"/>
              </a:rPr>
              <a:t>Studien-</a:t>
            </a:r>
            <a:br>
              <a:rPr lang="de-CH" altLang="de-DE" sz="1800" dirty="0" smtClean="0">
                <a:latin typeface="Arial" charset="0"/>
              </a:rPr>
            </a:br>
            <a:r>
              <a:rPr lang="de-CH" altLang="de-DE" sz="1800" dirty="0" smtClean="0">
                <a:latin typeface="Arial" charset="0"/>
              </a:rPr>
              <a:t>     reise </a:t>
            </a:r>
            <a:r>
              <a:rPr lang="de-CH" altLang="de-DE" sz="1800" dirty="0">
                <a:latin typeface="Arial" charset="0"/>
              </a:rPr>
              <a:t>verwendet</a:t>
            </a:r>
            <a:r>
              <a:rPr lang="de-CH" altLang="de-DE" sz="1800" dirty="0" smtClean="0">
                <a:latin typeface="Arial" charset="0"/>
              </a:rPr>
              <a:t>.</a:t>
            </a:r>
            <a:br>
              <a:rPr lang="de-CH" altLang="de-DE" sz="1800" dirty="0" smtClean="0">
                <a:latin typeface="Arial" charset="0"/>
              </a:rPr>
            </a:br>
            <a:r>
              <a:rPr lang="de-CH" altLang="de-DE" sz="1600" dirty="0" smtClean="0">
                <a:latin typeface="Arial" charset="0"/>
              </a:rPr>
              <a:t> </a:t>
            </a:r>
            <a:endParaRPr lang="de-CH" altLang="de-DE" sz="800" dirty="0" smtClean="0">
              <a:latin typeface="Arial" charset="0"/>
            </a:endParaRPr>
          </a:p>
          <a:p>
            <a:pPr marL="295275" indent="-295275" eaLnBrk="1" hangingPunct="1">
              <a:spcBef>
                <a:spcPct val="0"/>
              </a:spcBef>
              <a:buNone/>
            </a:pPr>
            <a:r>
              <a:rPr lang="de-CH" altLang="de-DE" sz="1800" dirty="0" smtClean="0">
                <a:latin typeface="Arial" charset="0"/>
              </a:rPr>
              <a:t>B) Drei Wochen </a:t>
            </a:r>
            <a:r>
              <a:rPr lang="de-CH" altLang="de-DE" sz="1800" b="1" dirty="0" smtClean="0">
                <a:latin typeface="Arial" charset="0"/>
              </a:rPr>
              <a:t>Sozial- oder Umwelt- </a:t>
            </a:r>
            <a:r>
              <a:rPr lang="de-CH" altLang="de-DE" sz="1800" b="1" dirty="0" err="1" smtClean="0">
                <a:latin typeface="Arial" charset="0"/>
              </a:rPr>
              <a:t>einsatz</a:t>
            </a:r>
            <a:r>
              <a:rPr lang="de-CH" altLang="de-DE" sz="1800" dirty="0" smtClean="0">
                <a:latin typeface="Arial" charset="0"/>
              </a:rPr>
              <a:t> (unbezahlt).</a:t>
            </a:r>
            <a:br>
              <a:rPr lang="de-CH" altLang="de-DE" sz="1800" dirty="0" smtClean="0">
                <a:latin typeface="Arial" charset="0"/>
              </a:rPr>
            </a:br>
            <a:endParaRPr lang="de-CH" altLang="de-DE" sz="1600" dirty="0" smtClean="0">
              <a:latin typeface="Arial" charset="0"/>
            </a:endParaRPr>
          </a:p>
          <a:p>
            <a:pPr marL="295275" indent="-295275" eaLnBrk="1" hangingPunct="1">
              <a:spcBef>
                <a:spcPct val="0"/>
              </a:spcBef>
              <a:buNone/>
            </a:pPr>
            <a:r>
              <a:rPr lang="de-CH" altLang="de-DE" sz="1800" dirty="0" smtClean="0">
                <a:latin typeface="Arial" charset="0"/>
              </a:rPr>
              <a:t>C) </a:t>
            </a:r>
            <a:r>
              <a:rPr lang="de-CH" altLang="de-DE" sz="1800" dirty="0">
                <a:latin typeface="Arial" charset="0"/>
              </a:rPr>
              <a:t>Drei Wochen </a:t>
            </a:r>
            <a:r>
              <a:rPr lang="de-CH" altLang="de-DE" sz="1800" b="1" dirty="0">
                <a:latin typeface="Arial" charset="0"/>
              </a:rPr>
              <a:t>reiner Arbeitseinsatz, </a:t>
            </a:r>
            <a:br>
              <a:rPr lang="de-CH" altLang="de-DE" sz="1800" b="1" dirty="0">
                <a:latin typeface="Arial" charset="0"/>
              </a:rPr>
            </a:br>
            <a:r>
              <a:rPr lang="de-CH" altLang="de-DE" sz="1800" dirty="0">
                <a:latin typeface="Arial" charset="0"/>
              </a:rPr>
              <a:t>CHF 200.- werden für die Studienreise verwendet</a:t>
            </a:r>
            <a:r>
              <a:rPr lang="de-CH" altLang="de-DE" sz="1800" dirty="0" smtClean="0">
                <a:latin typeface="Arial" charset="0"/>
              </a:rPr>
              <a:t>.</a:t>
            </a:r>
            <a:br>
              <a:rPr lang="de-CH" altLang="de-DE" sz="1800" dirty="0" smtClean="0">
                <a:latin typeface="Arial" charset="0"/>
              </a:rPr>
            </a:br>
            <a:endParaRPr lang="de-CH" altLang="de-DE" sz="16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CH" altLang="de-DE" sz="1800" dirty="0" smtClean="0">
                <a:latin typeface="Arial" charset="0"/>
              </a:rPr>
              <a:t>Landwirtschaftspraktikum </a:t>
            </a:r>
            <a:r>
              <a:rPr lang="de-CH" altLang="de-DE" sz="1800" dirty="0">
                <a:latin typeface="Arial" charset="0"/>
              </a:rPr>
              <a:t>im Welschland: Empfehlung für die Fachrichtung </a:t>
            </a:r>
            <a:r>
              <a:rPr lang="de-CH" altLang="de-DE" sz="1800" dirty="0" smtClean="0">
                <a:latin typeface="Arial" charset="0"/>
              </a:rPr>
              <a:t>Kommunikation/Information</a:t>
            </a:r>
            <a:endParaRPr lang="de-CH" altLang="de-DE" sz="1800" dirty="0">
              <a:latin typeface="Arial" charset="0"/>
            </a:endParaRPr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DCB161BB-A59D-8B40-8476-B143C634C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2" t="13224" r="15091" b="10282"/>
          <a:stretch/>
        </p:blipFill>
        <p:spPr>
          <a:xfrm>
            <a:off x="-974" y="0"/>
            <a:ext cx="4104456" cy="7359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71600" y="1124744"/>
            <a:ext cx="7272808" cy="505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92100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921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b="1" dirty="0" smtClean="0">
                <a:latin typeface="Arial" charset="0"/>
              </a:rPr>
              <a:t>Intermezzo 2</a:t>
            </a:r>
            <a:endParaRPr lang="de-DE" altLang="de-DE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None/>
              <a:defRPr/>
            </a:pPr>
            <a:r>
              <a:rPr lang="de-DE" altLang="de-DE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18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Chili Peppers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None/>
              <a:defRPr/>
            </a:pP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Snow (hey oh)“ 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de-CH" dirty="0"/>
          </a:p>
          <a:p>
            <a:pPr>
              <a:buNone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Samuel Duran(1B)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Klavier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CH" altLang="de-DE" sz="1800" dirty="0"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092280" y="6453336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Di, 24.10.23/Mi, 25.10.23</a:t>
            </a: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1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71600" y="1124744"/>
            <a:ext cx="7272808" cy="492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92100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921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b="1" dirty="0" smtClean="0">
                <a:latin typeface="Arial" charset="0"/>
              </a:rPr>
              <a:t>Intermezzo 2</a:t>
            </a:r>
            <a:endParaRPr lang="de-DE" altLang="de-DE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None/>
            </a:pPr>
            <a:r>
              <a:rPr lang="de-DE" altLang="de-DE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de-DE" altLang="de-DE" sz="18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Fréderic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Chopin</a:t>
            </a:r>
          </a:p>
          <a:p>
            <a:pPr>
              <a:buNone/>
            </a:pP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Walzer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a-moll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, B 150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buNone/>
            </a:pP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Jan Wysocki (2C)</a:t>
            </a:r>
          </a:p>
          <a:p>
            <a:pPr>
              <a:buNone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Klavier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CH" altLang="de-DE" sz="1800" dirty="0"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668344" y="64533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Do, 26.10.23</a:t>
            </a: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86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25249" y="1412776"/>
            <a:ext cx="4718751" cy="431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92100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921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de-CH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Regeln an der </a:t>
            </a:r>
            <a:r>
              <a:rPr lang="de-CH" altLang="de-D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FMS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de-DE" altLang="de-DE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CH" sz="1800" b="1" dirty="0">
                <a:latin typeface="Arial" charset="0"/>
                <a:cs typeface="Arial" charset="0"/>
              </a:rPr>
              <a:t>Absenzen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Präsenz; Absenzen; </a:t>
            </a:r>
            <a: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Urlaube</a:t>
            </a:r>
          </a:p>
          <a:p>
            <a:pPr marL="0" indent="0"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Anstandsregeln</a:t>
            </a:r>
          </a:p>
          <a:p>
            <a:pPr marL="0" indent="0">
              <a:buNone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Höflichkeit, Pünktlichkeit, </a:t>
            </a:r>
            <a: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Respekt, Sorgfalt</a:t>
            </a:r>
          </a:p>
          <a:p>
            <a:pPr marL="0" indent="0">
              <a:buNone/>
            </a:pPr>
            <a: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Verhaltenskodex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Netiquette</a:t>
            </a:r>
          </a:p>
          <a:p>
            <a:pPr marL="0" indent="0">
              <a:buNone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Ordnungsdienst</a:t>
            </a:r>
          </a:p>
          <a:p>
            <a:pPr marL="0" indent="0">
              <a:buNone/>
            </a:pPr>
            <a: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Jede Klasse wird einmal pro Schuljahr für eine Woche zum Ordnungsdienst eingeteilt.</a:t>
            </a:r>
            <a:b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Ordnungsbeauftrage</a:t>
            </a:r>
            <a:r>
              <a:rPr lang="de-C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S. Rüedi, F. Blaser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[Quelle: unsplash.com, Autor: Geralt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975825" cy="23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572788" y="1278723"/>
            <a:ext cx="3136887" cy="1067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40000"/>
              </a:lnSpc>
            </a:pP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Dr. Alexandra Guski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Rektorin</a:t>
            </a:r>
          </a:p>
        </p:txBody>
      </p:sp>
      <p:sp>
        <p:nvSpPr>
          <p:cNvPr id="7" name="Rechteck 6"/>
          <p:cNvSpPr/>
          <p:nvPr/>
        </p:nvSpPr>
        <p:spPr>
          <a:xfrm>
            <a:off x="6084168" y="3934989"/>
            <a:ext cx="3128330" cy="1067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40000"/>
              </a:lnSpc>
            </a:pP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Sieglinde Schreiner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Konrektorin</a:t>
            </a:r>
          </a:p>
        </p:txBody>
      </p:sp>
      <p:sp>
        <p:nvSpPr>
          <p:cNvPr id="8" name="Rechteck 7"/>
          <p:cNvSpPr/>
          <p:nvPr/>
        </p:nvSpPr>
        <p:spPr>
          <a:xfrm>
            <a:off x="1744249" y="3891901"/>
            <a:ext cx="2530250" cy="1153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40000"/>
              </a:lnSpc>
            </a:pP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Dr. Erik</a:t>
            </a:r>
            <a:r>
              <a:rPr lang="de-DE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Pleuler</a:t>
            </a:r>
            <a:b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Konrektor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2" t="4814" b="6808"/>
          <a:stretch/>
        </p:blipFill>
        <p:spPr>
          <a:xfrm>
            <a:off x="306229" y="3491143"/>
            <a:ext cx="1327614" cy="1861233"/>
          </a:xfrm>
          <a:prstGeom prst="rect">
            <a:avLst/>
          </a:prstGeom>
        </p:spPr>
      </p:pic>
      <p:pic>
        <p:nvPicPr>
          <p:cNvPr id="14" name="Picture 11" descr="C:\Users\sschscs\AppData\Local\Microsoft\Windows\Temporary Internet Files\Content.Outlook\T0QT8QCK\IMG_0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69" y="3460976"/>
            <a:ext cx="1286043" cy="192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18" descr="O:\ED\ED-B-FMS\allgem\Postfach\Guski\Neues_Portrait_2018\IMG_0602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7" b="7495"/>
          <a:stretch/>
        </p:blipFill>
        <p:spPr bwMode="auto">
          <a:xfrm>
            <a:off x="219894" y="620713"/>
            <a:ext cx="1288272" cy="17844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hteck 9"/>
          <p:cNvSpPr/>
          <p:nvPr/>
        </p:nvSpPr>
        <p:spPr>
          <a:xfrm>
            <a:off x="6007113" y="1278723"/>
            <a:ext cx="3136887" cy="10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40000"/>
              </a:lnSpc>
            </a:pP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Gabriela Lai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Verwaltungsleiterin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332" y="620713"/>
            <a:ext cx="1316820" cy="18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6"/>
          <p:cNvSpPr>
            <a:spLocks noChangeArrowheads="1"/>
          </p:cNvSpPr>
          <p:nvPr/>
        </p:nvSpPr>
        <p:spPr bwMode="auto">
          <a:xfrm rot="10800000" flipV="1">
            <a:off x="4139952" y="543163"/>
            <a:ext cx="4887540" cy="37548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CH" altLang="de-DE" sz="2200" b="1" dirty="0" smtClean="0">
                <a:latin typeface="Arial" charset="0"/>
                <a:cs typeface="Arial" charset="0"/>
              </a:rPr>
              <a:t>Deutsch-Förderkurs</a:t>
            </a:r>
            <a:endParaRPr lang="de-CH" altLang="de-DE" sz="18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de-CH" altLang="de-DE" sz="1800" b="1" dirty="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 smtClean="0">
                <a:latin typeface="Arial" charset="0"/>
                <a:cs typeface="Arial" charset="0"/>
              </a:rPr>
              <a:t>Ziel</a:t>
            </a:r>
            <a:r>
              <a:rPr lang="de-CH" altLang="de-DE" sz="1800" b="1" dirty="0">
                <a:latin typeface="Arial" charset="0"/>
                <a:cs typeface="Arial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Aufarbeiten sprachlicher </a:t>
            </a:r>
            <a:r>
              <a:rPr lang="de-CH" altLang="de-DE" sz="1800" dirty="0">
                <a:latin typeface="Arial" charset="0"/>
                <a:cs typeface="Arial" charset="0"/>
              </a:rPr>
              <a:t>Schwächen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b="1" dirty="0" smtClean="0">
                <a:latin typeface="Arial" charset="0"/>
                <a:cs typeface="Arial" charset="0"/>
              </a:rPr>
              <a:t>Durchführung: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>
                <a:latin typeface="Arial" charset="0"/>
              </a:rPr>
              <a:t>eigene Deutsch-Lehrperson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>
                <a:latin typeface="Arial" charset="0"/>
                <a:cs typeface="Arial" charset="0"/>
              </a:rPr>
              <a:t>Rahmenbedingungen: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hangingPunct="1">
              <a:spcBef>
                <a:spcPct val="0"/>
              </a:spcBef>
              <a:buNone/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obligatorisch (für definierte Schüler*innen) </a:t>
            </a:r>
            <a:endParaRPr lang="de-DE" altLang="de-DE" sz="1800" dirty="0">
              <a:latin typeface="Arial" charset="0"/>
              <a:cs typeface="Arial" charset="0"/>
            </a:endParaRPr>
          </a:p>
          <a:p>
            <a:pPr hangingPunct="1">
              <a:spcBef>
                <a:spcPct val="0"/>
              </a:spcBef>
              <a:buNone/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kostenlos</a:t>
            </a:r>
            <a:endParaRPr lang="de-DE" altLang="de-DE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 smtClean="0">
                <a:latin typeface="Arial" charset="0"/>
              </a:rPr>
              <a:t/>
            </a:r>
            <a:br>
              <a:rPr lang="de-CH" altLang="de-DE" sz="1800" b="1" dirty="0" smtClean="0">
                <a:latin typeface="Arial" charset="0"/>
              </a:rPr>
            </a:br>
            <a:endParaRPr lang="de-CH" altLang="de-DE" sz="1800" b="1" dirty="0" smtClean="0"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EE6A64-F097-2C4E-98A8-1118669DC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73" b="173"/>
          <a:stretch/>
        </p:blipFill>
        <p:spPr>
          <a:xfrm>
            <a:off x="0" y="0"/>
            <a:ext cx="39359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6"/>
          <p:cNvSpPr>
            <a:spLocks noChangeArrowheads="1"/>
          </p:cNvSpPr>
          <p:nvPr/>
        </p:nvSpPr>
        <p:spPr bwMode="auto">
          <a:xfrm rot="10800000" flipV="1">
            <a:off x="4096826" y="1097159"/>
            <a:ext cx="5047173" cy="54168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CH" altLang="de-DE" sz="2200" b="1" dirty="0" smtClean="0">
                <a:latin typeface="Arial" charset="0"/>
                <a:cs typeface="Arial" charset="0"/>
              </a:rPr>
              <a:t>Lern-Ateliers</a:t>
            </a:r>
            <a:endParaRPr lang="de-CH" altLang="de-DE" sz="18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de-CH" altLang="de-DE" sz="1800" b="1" dirty="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 smtClean="0">
                <a:latin typeface="Arial" charset="0"/>
                <a:cs typeface="Arial" charset="0"/>
              </a:rPr>
              <a:t>Ziele:</a:t>
            </a:r>
            <a:endParaRPr lang="de-CH" altLang="de-DE" sz="1800" b="1" dirty="0">
              <a:latin typeface="Arial" charset="0"/>
              <a:cs typeface="Arial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Ort für Erledigung von (Haus-) Aufgaben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Aufarbeiten fachlicher Schwächen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de-CH" altLang="de-DE" sz="1800" dirty="0" smtClean="0">
                <a:latin typeface="Arial" charset="0"/>
              </a:rPr>
              <a:t>Fertigstellen </a:t>
            </a:r>
            <a:r>
              <a:rPr lang="de-CH" altLang="de-DE" sz="1800" dirty="0">
                <a:latin typeface="Arial" charset="0"/>
              </a:rPr>
              <a:t>von </a:t>
            </a:r>
            <a:r>
              <a:rPr lang="de-CH" altLang="de-DE" sz="1800" dirty="0" smtClean="0">
                <a:latin typeface="Arial" charset="0"/>
              </a:rPr>
              <a:t>Arbeiten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Lernberatung</a:t>
            </a:r>
            <a:endParaRPr lang="de-CH" altLang="de-DE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CH" altLang="de-DE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b="1" dirty="0" smtClean="0">
                <a:latin typeface="Arial" charset="0"/>
                <a:cs typeface="Arial" charset="0"/>
              </a:rPr>
              <a:t>Durchführung: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marL="285750" indent="-285750" defTabSz="433388" eaLnBrk="1" hangingPunct="1">
              <a:spcBef>
                <a:spcPct val="0"/>
              </a:spcBef>
              <a:tabLst>
                <a:tab pos="1347788" algn="l"/>
              </a:tabLst>
              <a:defRPr/>
            </a:pPr>
            <a:r>
              <a:rPr lang="de-CH" altLang="de-DE" sz="1800" dirty="0">
                <a:latin typeface="Arial" charset="0"/>
              </a:rPr>
              <a:t>Mathematik	</a:t>
            </a:r>
            <a:r>
              <a:rPr lang="de-CH" altLang="de-DE" sz="1800" dirty="0" smtClean="0">
                <a:latin typeface="Arial" charset="0"/>
              </a:rPr>
              <a:t>A</a:t>
            </a:r>
            <a:r>
              <a:rPr lang="de-CH" altLang="de-DE" sz="1800" dirty="0">
                <a:latin typeface="Arial" charset="0"/>
              </a:rPr>
              <a:t>. </a:t>
            </a:r>
            <a:r>
              <a:rPr lang="de-CH" altLang="de-DE" sz="1800" dirty="0" smtClean="0">
                <a:latin typeface="Arial" charset="0"/>
              </a:rPr>
              <a:t>Gut / </a:t>
            </a:r>
            <a:r>
              <a:rPr lang="de-CH" altLang="de-DE" sz="1800" dirty="0" err="1" smtClean="0">
                <a:latin typeface="Arial" charset="0"/>
              </a:rPr>
              <a:t>SuS</a:t>
            </a:r>
            <a:endParaRPr lang="de-CH" altLang="de-DE" sz="1800" dirty="0">
              <a:latin typeface="Arial" charset="0"/>
            </a:endParaRPr>
          </a:p>
          <a:p>
            <a:pPr marL="285750" indent="-285750" defTabSz="433388" eaLnBrk="1" hangingPunct="1">
              <a:spcBef>
                <a:spcPct val="0"/>
              </a:spcBef>
              <a:tabLst>
                <a:tab pos="1347788" algn="l"/>
              </a:tabLst>
              <a:defRPr/>
            </a:pPr>
            <a:r>
              <a:rPr lang="de-CH" altLang="de-DE" sz="1800" dirty="0" smtClean="0">
                <a:latin typeface="Arial" charset="0"/>
              </a:rPr>
              <a:t>Deutsch</a:t>
            </a:r>
            <a:r>
              <a:rPr lang="de-CH" altLang="de-DE" sz="1800" dirty="0">
                <a:latin typeface="Arial" charset="0"/>
              </a:rPr>
              <a:t>		</a:t>
            </a:r>
            <a:r>
              <a:rPr lang="de-CH" altLang="de-DE" sz="1800" dirty="0" smtClean="0">
                <a:latin typeface="Arial" charset="0"/>
              </a:rPr>
              <a:t>M. Oeschger</a:t>
            </a:r>
            <a:endParaRPr lang="de-CH" altLang="de-DE" sz="1800" dirty="0">
              <a:latin typeface="Arial" charset="0"/>
            </a:endParaRPr>
          </a:p>
          <a:p>
            <a:pPr marL="285750" indent="-285750" defTabSz="433388" eaLnBrk="1" hangingPunct="1">
              <a:spcBef>
                <a:spcPct val="0"/>
              </a:spcBef>
              <a:tabLst>
                <a:tab pos="1347788" algn="l"/>
              </a:tabLst>
              <a:defRPr/>
            </a:pPr>
            <a:r>
              <a:rPr lang="de-CH" altLang="de-DE" sz="1800" dirty="0" smtClean="0">
                <a:latin typeface="Arial" charset="0"/>
              </a:rPr>
              <a:t>Gestalten</a:t>
            </a:r>
            <a:r>
              <a:rPr lang="de-CH" altLang="de-DE" sz="1800" dirty="0">
                <a:latin typeface="Arial" charset="0"/>
              </a:rPr>
              <a:t>		</a:t>
            </a:r>
            <a:r>
              <a:rPr lang="de-CH" altLang="de-DE" sz="1800" dirty="0" smtClean="0">
                <a:latin typeface="Arial" charset="0"/>
              </a:rPr>
              <a:t>O. Godinat / M. Brunner</a:t>
            </a:r>
            <a:endParaRPr lang="de-CH" altLang="de-DE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 b="1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>
                <a:latin typeface="Arial" charset="0"/>
                <a:cs typeface="Arial" charset="0"/>
              </a:rPr>
              <a:t>Rahmenbedingungen: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marL="285750" indent="-285750" hangingPunct="1">
              <a:spcBef>
                <a:spcPct val="0"/>
              </a:spcBef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freiwillig (Empfehlung durch Fachlehrpersonen möglich) </a:t>
            </a:r>
            <a:endParaRPr lang="de-DE" altLang="de-DE" sz="1800" dirty="0">
              <a:latin typeface="Arial" charset="0"/>
              <a:cs typeface="Arial" charset="0"/>
            </a:endParaRPr>
          </a:p>
          <a:p>
            <a:pPr marL="285750" indent="-285750" hangingPunct="1">
              <a:spcBef>
                <a:spcPct val="0"/>
              </a:spcBef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kostenlos</a:t>
            </a:r>
            <a:endParaRPr lang="de-DE" altLang="de-DE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 smtClean="0">
                <a:latin typeface="Arial" charset="0"/>
              </a:rPr>
              <a:t/>
            </a:r>
            <a:br>
              <a:rPr lang="de-CH" altLang="de-DE" sz="1800" b="1" dirty="0" smtClean="0">
                <a:latin typeface="Arial" charset="0"/>
              </a:rPr>
            </a:br>
            <a:endParaRPr lang="de-CH" altLang="de-DE" sz="1800" b="1" dirty="0" smtClean="0">
              <a:latin typeface="Arial" charset="0"/>
            </a:endParaRP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80" r="10415" b="-80"/>
          <a:stretch/>
        </p:blipFill>
        <p:spPr>
          <a:xfrm>
            <a:off x="0" y="-7749"/>
            <a:ext cx="3884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7544" y="764704"/>
            <a:ext cx="734481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609600" indent="-609600" defTabSz="384175">
              <a:spcBef>
                <a:spcPct val="20000"/>
              </a:spcBef>
              <a:buChar char="•"/>
              <a:tabLst>
                <a:tab pos="38417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384175">
              <a:spcBef>
                <a:spcPct val="20000"/>
              </a:spcBef>
              <a:buChar char="–"/>
              <a:tabLst>
                <a:tab pos="384175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384175">
              <a:spcBef>
                <a:spcPct val="20000"/>
              </a:spcBef>
              <a:buChar char="•"/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384175">
              <a:spcBef>
                <a:spcPct val="20000"/>
              </a:spcBef>
              <a:buChar char="–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384175">
              <a:spcBef>
                <a:spcPct val="20000"/>
              </a:spcBef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2200" b="1" dirty="0">
                <a:latin typeface="Arial" charset="0"/>
                <a:cs typeface="Arial" charset="0"/>
              </a:rPr>
              <a:t>Schulpsychologischer Dienst (SPD)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2200" b="1" i="1" dirty="0" err="1" smtClean="0">
                <a:latin typeface="Arial" charset="0"/>
                <a:cs typeface="Arial" charset="0"/>
              </a:rPr>
              <a:t>lic</a:t>
            </a:r>
            <a:r>
              <a:rPr lang="de-DE" altLang="de-DE" sz="2200" b="1" i="1" dirty="0" smtClean="0">
                <a:latin typeface="Arial" charset="0"/>
                <a:cs typeface="Arial" charset="0"/>
              </a:rPr>
              <a:t>. phil. Stephanie Bider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de-DE" altLang="de-DE" sz="1800" dirty="0">
                <a:latin typeface="Arial" charset="0"/>
                <a:cs typeface="Arial" charset="0"/>
              </a:rPr>
              <a:t>Fachpsychologin für Kinder- und Jugendpsychologie </a:t>
            </a:r>
            <a:r>
              <a:rPr lang="de-DE" altLang="de-DE" sz="1800" dirty="0" smtClean="0">
                <a:latin typeface="Arial" charset="0"/>
                <a:cs typeface="Arial" charset="0"/>
              </a:rPr>
              <a:t>FSP</a:t>
            </a:r>
            <a:endParaRPr lang="de-CH" altLang="de-DE" sz="1800" i="1" dirty="0" smtClean="0"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  <a:buFontTx/>
              <a:buNone/>
              <a:defRPr/>
            </a:pPr>
            <a:r>
              <a:rPr lang="de-CH" sz="1800" i="1" dirty="0" smtClean="0">
                <a:latin typeface="Arial" charset="0"/>
                <a:cs typeface="Arial" charset="0"/>
              </a:rPr>
              <a:t>Probleme mit einer Fachperson besprechen</a:t>
            </a:r>
            <a:endParaRPr lang="de-CH" altLang="de-DE" sz="1800" b="1" i="1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de-CH" altLang="de-DE" sz="1800" b="1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>
                <a:latin typeface="Arial" charset="0"/>
                <a:cs typeface="Arial" charset="0"/>
              </a:rPr>
              <a:t>Sprechstunden für Schüler*innen: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1800" dirty="0">
                <a:latin typeface="Arial" charset="0"/>
                <a:cs typeface="Arial" charset="0"/>
              </a:rPr>
              <a:t>14-täglich an der FMS, siehe Aushang</a:t>
            </a: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1800" dirty="0">
                <a:latin typeface="Arial" charset="0"/>
                <a:cs typeface="Arial" charset="0"/>
              </a:rPr>
              <a:t>Termine </a:t>
            </a:r>
            <a:r>
              <a:rPr lang="de-CH" altLang="de-DE" sz="1800" dirty="0" smtClean="0">
                <a:latin typeface="Arial" charset="0"/>
                <a:cs typeface="Arial" charset="0"/>
              </a:rPr>
              <a:t>beim SPD </a:t>
            </a:r>
            <a:r>
              <a:rPr lang="de-CH" altLang="de-DE" sz="1800" dirty="0">
                <a:latin typeface="Arial" charset="0"/>
                <a:cs typeface="Arial" charset="0"/>
              </a:rPr>
              <a:t>nach Absprache möglich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de-CH" altLang="de-DE" sz="1800" dirty="0">
                <a:latin typeface="Arial" charset="0"/>
                <a:cs typeface="Arial" charset="0"/>
              </a:rPr>
              <a:t> </a:t>
            </a:r>
            <a:endParaRPr lang="de-DE" altLang="de-DE" sz="800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>
                <a:latin typeface="Arial" charset="0"/>
                <a:cs typeface="Arial" charset="0"/>
              </a:rPr>
              <a:t>Gründe für eine Beratung oder Abklärung: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schulisch</a:t>
            </a:r>
            <a:r>
              <a:rPr lang="de-CH" altLang="de-DE" sz="1800" dirty="0">
                <a:latin typeface="Arial" charset="0"/>
                <a:cs typeface="Arial" charset="0"/>
              </a:rPr>
              <a:t>, </a:t>
            </a:r>
            <a:r>
              <a:rPr lang="de-CH" altLang="de-DE" sz="1800" dirty="0" smtClean="0">
                <a:latin typeface="Arial" charset="0"/>
                <a:cs typeface="Arial" charset="0"/>
              </a:rPr>
              <a:t>persönlich, sozial</a:t>
            </a:r>
            <a:r>
              <a:rPr lang="de-CH" altLang="de-DE" sz="1800" dirty="0">
                <a:latin typeface="Arial" charset="0"/>
                <a:cs typeface="Arial" charset="0"/>
              </a:rPr>
              <a:t/>
            </a:r>
            <a:br>
              <a:rPr lang="de-CH" altLang="de-DE" sz="1800" dirty="0">
                <a:latin typeface="Arial" charset="0"/>
                <a:cs typeface="Arial" charset="0"/>
              </a:rPr>
            </a:br>
            <a:endParaRPr lang="de-DE" altLang="de-DE" sz="1800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>
                <a:latin typeface="Arial" charset="0"/>
                <a:cs typeface="Arial" charset="0"/>
              </a:rPr>
              <a:t>Rahmenbedingungen SPD: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freiwillig</a:t>
            </a:r>
            <a:r>
              <a:rPr lang="de-DE" altLang="de-DE" sz="1800" dirty="0" smtClean="0">
                <a:latin typeface="Arial" charset="0"/>
                <a:cs typeface="Arial" charset="0"/>
              </a:rPr>
              <a:t>, </a:t>
            </a:r>
            <a:r>
              <a:rPr lang="de-CH" altLang="de-DE" sz="1800" dirty="0" smtClean="0">
                <a:latin typeface="Arial" charset="0"/>
                <a:cs typeface="Arial" charset="0"/>
              </a:rPr>
              <a:t>kostenlos</a:t>
            </a:r>
            <a:r>
              <a:rPr lang="de-DE" altLang="de-DE" sz="1800" dirty="0" smtClean="0">
                <a:latin typeface="Arial" charset="0"/>
                <a:cs typeface="Arial" charset="0"/>
              </a:rPr>
              <a:t>, s</a:t>
            </a:r>
            <a:r>
              <a:rPr lang="de-CH" altLang="de-DE" sz="1800" dirty="0" err="1" smtClean="0">
                <a:latin typeface="Arial" charset="0"/>
                <a:cs typeface="Arial" charset="0"/>
              </a:rPr>
              <a:t>chweigepflichtig</a:t>
            </a:r>
            <a:endParaRPr lang="de-CH" altLang="de-DE" sz="1800" dirty="0" smtClean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endParaRPr lang="de-CH" altLang="de-DE" sz="1800" dirty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1800" b="1" dirty="0" smtClean="0">
                <a:latin typeface="Arial" charset="0"/>
                <a:cs typeface="Arial" charset="0"/>
              </a:rPr>
              <a:t>Kontakt:</a:t>
            </a: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sz="1800" dirty="0" smtClean="0">
                <a:latin typeface="Arial" charset="0"/>
                <a:cs typeface="Arial" charset="0"/>
              </a:rPr>
              <a:t>stephanie.bider@bs.ch</a:t>
            </a:r>
            <a:endParaRPr lang="de-CH" sz="1800" dirty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endParaRPr lang="de-CH" altLang="de-DE" sz="1800" dirty="0">
              <a:latin typeface="Arial" charset="0"/>
              <a:cs typeface="Arial" charset="0"/>
            </a:endParaRPr>
          </a:p>
        </p:txBody>
      </p:sp>
      <p:pic>
        <p:nvPicPr>
          <p:cNvPr id="1026" name="Picture 2" descr="P:\Desktop\S_Bid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2777"/>
          <a:stretch/>
        </p:blipFill>
        <p:spPr bwMode="auto">
          <a:xfrm>
            <a:off x="6008426" y="2204864"/>
            <a:ext cx="231172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96136" y="421559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9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7544" y="764704"/>
            <a:ext cx="835292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609600" indent="-609600" defTabSz="384175">
              <a:spcBef>
                <a:spcPct val="20000"/>
              </a:spcBef>
              <a:buChar char="•"/>
              <a:tabLst>
                <a:tab pos="38417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384175">
              <a:spcBef>
                <a:spcPct val="20000"/>
              </a:spcBef>
              <a:buChar char="–"/>
              <a:tabLst>
                <a:tab pos="384175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384175">
              <a:spcBef>
                <a:spcPct val="20000"/>
              </a:spcBef>
              <a:buChar char="•"/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384175">
              <a:spcBef>
                <a:spcPct val="20000"/>
              </a:spcBef>
              <a:buChar char="–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384175">
              <a:spcBef>
                <a:spcPct val="20000"/>
              </a:spcBef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2200" b="1" dirty="0">
                <a:latin typeface="Arial" charset="0"/>
                <a:cs typeface="Arial" charset="0"/>
              </a:rPr>
              <a:t>Schulpsychologischer Dienst (SPD)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2200" b="1" i="1" dirty="0" smtClean="0">
                <a:latin typeface="Arial" charset="0"/>
                <a:cs typeface="Arial" charset="0"/>
              </a:rPr>
              <a:t>Ruth Herrmann &amp; Johannes Hopf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de-DE" altLang="de-DE" sz="1800" dirty="0" smtClean="0">
                <a:latin typeface="Arial" charset="0"/>
                <a:cs typeface="Arial" charset="0"/>
              </a:rPr>
              <a:t>Fachpersonen </a:t>
            </a:r>
            <a:r>
              <a:rPr lang="de-DE" altLang="de-DE" sz="1800" dirty="0">
                <a:latin typeface="Arial" charset="0"/>
                <a:cs typeface="Arial" charset="0"/>
              </a:rPr>
              <a:t>für Kinder- und Jugendpsychologie </a:t>
            </a:r>
            <a:r>
              <a:rPr lang="de-DE" altLang="de-DE" sz="1800" dirty="0" smtClean="0">
                <a:latin typeface="Arial" charset="0"/>
                <a:cs typeface="Arial" charset="0"/>
              </a:rPr>
              <a:t>FSP</a:t>
            </a:r>
            <a:endParaRPr lang="de-CH" altLang="de-DE" sz="1800" i="1" dirty="0" smtClean="0"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  <a:buFontTx/>
              <a:buNone/>
              <a:defRPr/>
            </a:pPr>
            <a:r>
              <a:rPr lang="de-CH" sz="1800" i="1" dirty="0" smtClean="0">
                <a:latin typeface="Arial" charset="0"/>
                <a:cs typeface="Arial" charset="0"/>
              </a:rPr>
              <a:t>Probleme mit einer Fachperson besprechen</a:t>
            </a:r>
            <a:endParaRPr lang="de-CH" altLang="de-DE" sz="1800" b="1" i="1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de-CH" altLang="de-DE" sz="1800" b="1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>
                <a:latin typeface="Arial" charset="0"/>
                <a:cs typeface="Arial" charset="0"/>
              </a:rPr>
              <a:t>Sprechstunden für Schüler*innen: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1800" dirty="0">
                <a:latin typeface="Arial" charset="0"/>
                <a:cs typeface="Arial" charset="0"/>
              </a:rPr>
              <a:t>14-täglich an der FMS, siehe Aushang</a:t>
            </a: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1800" dirty="0">
                <a:latin typeface="Arial" charset="0"/>
                <a:cs typeface="Arial" charset="0"/>
              </a:rPr>
              <a:t>Termine </a:t>
            </a:r>
            <a:r>
              <a:rPr lang="de-CH" altLang="de-DE" sz="1800" dirty="0" smtClean="0">
                <a:latin typeface="Arial" charset="0"/>
                <a:cs typeface="Arial" charset="0"/>
              </a:rPr>
              <a:t>beim SPD </a:t>
            </a:r>
            <a:r>
              <a:rPr lang="de-CH" altLang="de-DE" sz="1800" dirty="0">
                <a:latin typeface="Arial" charset="0"/>
                <a:cs typeface="Arial" charset="0"/>
              </a:rPr>
              <a:t>nach Absprache möglich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de-CH" altLang="de-DE" sz="1800" dirty="0">
                <a:latin typeface="Arial" charset="0"/>
                <a:cs typeface="Arial" charset="0"/>
              </a:rPr>
              <a:t> </a:t>
            </a:r>
            <a:endParaRPr lang="de-DE" altLang="de-DE" sz="800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>
                <a:latin typeface="Arial" charset="0"/>
                <a:cs typeface="Arial" charset="0"/>
              </a:rPr>
              <a:t>Gründe für eine Beratung oder Abklärung: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schulisch</a:t>
            </a:r>
            <a:r>
              <a:rPr lang="de-CH" altLang="de-DE" sz="1800" dirty="0">
                <a:latin typeface="Arial" charset="0"/>
                <a:cs typeface="Arial" charset="0"/>
              </a:rPr>
              <a:t>, </a:t>
            </a:r>
            <a:r>
              <a:rPr lang="de-CH" altLang="de-DE" sz="1800" dirty="0" smtClean="0">
                <a:latin typeface="Arial" charset="0"/>
                <a:cs typeface="Arial" charset="0"/>
              </a:rPr>
              <a:t>persönlich, sozial</a:t>
            </a:r>
            <a:r>
              <a:rPr lang="de-CH" altLang="de-DE" sz="1800" dirty="0">
                <a:latin typeface="Arial" charset="0"/>
                <a:cs typeface="Arial" charset="0"/>
              </a:rPr>
              <a:t/>
            </a:r>
            <a:br>
              <a:rPr lang="de-CH" altLang="de-DE" sz="1800" dirty="0">
                <a:latin typeface="Arial" charset="0"/>
                <a:cs typeface="Arial" charset="0"/>
              </a:rPr>
            </a:br>
            <a:endParaRPr lang="de-DE" altLang="de-DE" sz="1800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800" b="1" dirty="0">
                <a:latin typeface="Arial" charset="0"/>
                <a:cs typeface="Arial" charset="0"/>
              </a:rPr>
              <a:t>Rahmenbedingungen SPD:</a:t>
            </a:r>
            <a:endParaRPr lang="de-DE" altLang="de-DE" sz="1800" b="1" dirty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1800" dirty="0" smtClean="0">
                <a:latin typeface="Arial" charset="0"/>
                <a:cs typeface="Arial" charset="0"/>
              </a:rPr>
              <a:t>freiwillig</a:t>
            </a:r>
            <a:r>
              <a:rPr lang="de-DE" altLang="de-DE" sz="1800" dirty="0" smtClean="0">
                <a:latin typeface="Arial" charset="0"/>
                <a:cs typeface="Arial" charset="0"/>
              </a:rPr>
              <a:t>, </a:t>
            </a:r>
            <a:r>
              <a:rPr lang="de-CH" altLang="de-DE" sz="1800" dirty="0" smtClean="0">
                <a:latin typeface="Arial" charset="0"/>
                <a:cs typeface="Arial" charset="0"/>
              </a:rPr>
              <a:t>kostenlos</a:t>
            </a:r>
            <a:r>
              <a:rPr lang="de-DE" altLang="de-DE" sz="1800" dirty="0" smtClean="0">
                <a:latin typeface="Arial" charset="0"/>
                <a:cs typeface="Arial" charset="0"/>
              </a:rPr>
              <a:t>, s</a:t>
            </a:r>
            <a:r>
              <a:rPr lang="de-CH" altLang="de-DE" sz="1800" dirty="0" err="1" smtClean="0">
                <a:latin typeface="Arial" charset="0"/>
                <a:cs typeface="Arial" charset="0"/>
              </a:rPr>
              <a:t>chweigepflichtig</a:t>
            </a:r>
            <a:endParaRPr lang="de-CH" altLang="de-DE" sz="1800" dirty="0" smtClean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endParaRPr lang="de-CH" altLang="de-DE" sz="1800" dirty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1800" b="1" dirty="0" smtClean="0">
                <a:latin typeface="Arial" charset="0"/>
                <a:cs typeface="Arial" charset="0"/>
              </a:rPr>
              <a:t>Kontakt:</a:t>
            </a: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sz="1800" dirty="0">
                <a:latin typeface="Arial" charset="0"/>
                <a:cs typeface="Arial" charset="0"/>
              </a:rPr>
              <a:t>r</a:t>
            </a:r>
            <a:r>
              <a:rPr lang="de-CH" sz="1800" dirty="0" smtClean="0">
                <a:latin typeface="Arial" charset="0"/>
                <a:cs typeface="Arial" charset="0"/>
              </a:rPr>
              <a:t>uth.herrmann@bs.ch</a:t>
            </a: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sz="1800" dirty="0">
                <a:latin typeface="Arial" charset="0"/>
                <a:cs typeface="Arial" charset="0"/>
              </a:rPr>
              <a:t>j</a:t>
            </a:r>
            <a:r>
              <a:rPr lang="de-CH" sz="1800" dirty="0" smtClean="0">
                <a:latin typeface="Arial" charset="0"/>
                <a:cs typeface="Arial" charset="0"/>
              </a:rPr>
              <a:t>ohannes.hopf@bs.ch</a:t>
            </a:r>
            <a:endParaRPr lang="de-CH" sz="1800" dirty="0"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endParaRPr lang="de-CH" altLang="de-DE" sz="1800" dirty="0">
              <a:latin typeface="Arial" charset="0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796136" y="421559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800" dirty="0">
              <a:latin typeface="Arial" charset="0"/>
              <a:cs typeface="Arial" charset="0"/>
            </a:endParaRPr>
          </a:p>
        </p:txBody>
      </p:sp>
      <p:pic>
        <p:nvPicPr>
          <p:cNvPr id="5" name="Grafik 4" descr="C:\Users\U1L1UH\AppData\Local\Microsoft\Windows\INetCache\Content.Word\Schups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6" t="14819" r="27454" b="6124"/>
          <a:stretch/>
        </p:blipFill>
        <p:spPr bwMode="auto">
          <a:xfrm>
            <a:off x="6660232" y="1484784"/>
            <a:ext cx="1772354" cy="2202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PXL_20230705_1733579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68" y="3990772"/>
            <a:ext cx="1773918" cy="21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6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23528" y="548680"/>
            <a:ext cx="6480720" cy="642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609600" indent="-609600" defTabSz="384175">
              <a:spcBef>
                <a:spcPct val="20000"/>
              </a:spcBef>
              <a:buChar char="•"/>
              <a:tabLst>
                <a:tab pos="38417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384175">
              <a:spcBef>
                <a:spcPct val="20000"/>
              </a:spcBef>
              <a:buChar char="–"/>
              <a:tabLst>
                <a:tab pos="384175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384175">
              <a:spcBef>
                <a:spcPct val="20000"/>
              </a:spcBef>
              <a:buChar char="•"/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384175">
              <a:spcBef>
                <a:spcPct val="20000"/>
              </a:spcBef>
              <a:buChar char="–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384175">
              <a:spcBef>
                <a:spcPct val="20000"/>
              </a:spcBef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384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175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22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Lernberatung </a:t>
            </a:r>
            <a:r>
              <a:rPr lang="de-CH" altLang="de-DE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bei Schwierigkeiten rund ums Lernen</a:t>
            </a:r>
            <a:endParaRPr lang="de-CH" altLang="de-DE" sz="1400" b="1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de-CH" altLang="de-DE" sz="1400" b="1" dirty="0" smtClean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Lösungen für…</a:t>
            </a:r>
          </a:p>
          <a:p>
            <a:pPr marL="0" indent="0">
              <a:buNone/>
            </a:pP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Selbstorganisation</a:t>
            </a:r>
          </a:p>
          <a:p>
            <a:pPr marL="0" indent="0">
              <a:buNone/>
            </a:pP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Strukturierung des schulischen Lernens</a:t>
            </a:r>
          </a:p>
          <a:p>
            <a:pPr marL="0" indent="0">
              <a:buNone/>
            </a:pP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Umsetzung passender Lernstrategien</a:t>
            </a:r>
          </a:p>
          <a:p>
            <a:pPr marL="0" indent="0">
              <a:buNone/>
            </a:pP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Organisation und Methodik im Rahmen von grösseren schulischen Arbeiten</a:t>
            </a:r>
          </a:p>
          <a:p>
            <a:pPr marL="0" indent="0">
              <a:buNone/>
            </a:pPr>
            <a:endParaRPr lang="de-CH" sz="14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Einzel- 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 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Gruppengespräche</a:t>
            </a:r>
          </a:p>
          <a:p>
            <a:pPr marL="0" indent="0">
              <a:buNone/>
            </a:pPr>
            <a:endParaRPr lang="de-CH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 und Anmeldung: </a:t>
            </a:r>
            <a:r>
              <a:rPr lang="de-CH" altLang="de-DE" sz="1400" b="1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Boas </a:t>
            </a:r>
            <a:r>
              <a:rPr lang="de-CH" altLang="de-DE" sz="14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Kirchhofer, </a:t>
            </a:r>
            <a:r>
              <a:rPr lang="de-CH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boas.kirchhofer@edubs.ch</a:t>
            </a:r>
          </a:p>
          <a:p>
            <a:pPr marL="0" indent="0" hangingPunct="1">
              <a:spcBef>
                <a:spcPct val="0"/>
              </a:spcBef>
              <a:buNone/>
              <a:defRPr/>
            </a:pPr>
            <a:endParaRPr lang="de-CH" altLang="de-DE" sz="1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r>
              <a:rPr lang="de-CH" altLang="de-DE" sz="2200" b="1" dirty="0" smtClean="0">
                <a:latin typeface="Arial" charset="0"/>
                <a:cs typeface="Arial" charset="0"/>
              </a:rPr>
              <a:t>Mentalcoaching </a:t>
            </a:r>
            <a:r>
              <a:rPr lang="de-CH" altLang="de-DE" sz="1400" b="1" dirty="0">
                <a:latin typeface="Arial" charset="0"/>
                <a:cs typeface="Arial" charset="0"/>
              </a:rPr>
              <a:t>bei akuten Lernblockaden</a:t>
            </a:r>
          </a:p>
          <a:p>
            <a:pPr marL="0" indent="0" hangingPunct="1">
              <a:spcBef>
                <a:spcPct val="0"/>
              </a:spcBef>
              <a:buNone/>
              <a:defRPr/>
            </a:pPr>
            <a:endParaRPr lang="de-DE" altLang="de-DE" sz="1800" dirty="0" smtClean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Vermittlung von Skills bei…</a:t>
            </a:r>
          </a:p>
          <a:p>
            <a:pPr marL="0" indent="0">
              <a:buNone/>
            </a:pP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… starker 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(auch körperlich 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spürbarer) Anspannung</a:t>
            </a:r>
          </a:p>
          <a:p>
            <a:pPr marL="0" indent="0">
              <a:buNone/>
            </a:pP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… Überforderung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, Prüfungsstress, 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hohen 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Ansprüchen an sich 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selbst</a:t>
            </a:r>
          </a:p>
          <a:p>
            <a:pPr marL="0" indent="0">
              <a:buNone/>
            </a:pP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… emotionalen Sorgen</a:t>
            </a:r>
          </a:p>
          <a:p>
            <a:pPr marL="0" indent="0">
              <a:buNone/>
            </a:pP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… Konzentrationsschwierigkeiten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und disziplinarische Problemen</a:t>
            </a:r>
            <a:b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Einzelgespräche 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und psychosensorische 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Körperübungen</a:t>
            </a:r>
          </a:p>
          <a:p>
            <a:pPr marL="0" indent="0">
              <a:buNone/>
            </a:pP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Kontakt 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und Anmeldung: </a:t>
            </a:r>
            <a:r>
              <a:rPr lang="de-CH" sz="1400" b="1" dirty="0">
                <a:latin typeface="Arial" charset="0"/>
                <a:cs typeface="Arial" charset="0"/>
              </a:rPr>
              <a:t>Natalie </a:t>
            </a:r>
            <a:r>
              <a:rPr lang="de-CH" sz="1400" b="1" dirty="0" smtClean="0">
                <a:latin typeface="Arial" charset="0"/>
                <a:cs typeface="Arial" charset="0"/>
              </a:rPr>
              <a:t>Nikitine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natalie.nikitine@edubs.ch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spcBef>
                <a:spcPct val="0"/>
              </a:spcBef>
              <a:buNone/>
              <a:defRPr/>
            </a:pPr>
            <a:endParaRPr lang="de-DE" altLang="de-DE" sz="1800" dirty="0">
              <a:latin typeface="Arial" charset="0"/>
              <a:cs typeface="Arial" charset="0"/>
            </a:endParaRPr>
          </a:p>
        </p:txBody>
      </p:sp>
      <p:pic>
        <p:nvPicPr>
          <p:cNvPr id="1027" name="Picture 3" descr="cfa93012-aa88-4278-8771-0cc8ec3221a6@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83" y="548680"/>
            <a:ext cx="1512168" cy="264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479eabe0-374a-4d28-b827-9fe69f7fc5ab@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83" y="3933056"/>
            <a:ext cx="1512168" cy="271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2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19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239680"/>
              </p:ext>
            </p:extLst>
          </p:nvPr>
        </p:nvGraphicFramePr>
        <p:xfrm>
          <a:off x="971600" y="404664"/>
          <a:ext cx="7272808" cy="5391990"/>
        </p:xfrm>
        <a:graphic>
          <a:graphicData uri="http://schemas.openxmlformats.org/drawingml/2006/table">
            <a:tbl>
              <a:tblPr/>
              <a:tblGrid>
                <a:gridCol w="1531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5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610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Dienstag</a:t>
                      </a:r>
                      <a:r>
                        <a:rPr kumimoji="0" lang="de-CH" altLang="de-DE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, </a:t>
                      </a:r>
                      <a: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24.10.2023</a:t>
                      </a:r>
                      <a:b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</a:br>
                      <a:endParaRPr kumimoji="0" lang="de-CH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altLang="de-DE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Raumverteilung Elternabend, 2. Teil</a:t>
                      </a:r>
                      <a: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/>
                      </a:r>
                      <a:b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</a:br>
                      <a:endParaRPr kumimoji="0" lang="de-CH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98249" marR="98249" marT="49111" marB="4911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T="45707" marB="457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T="45707" marB="457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1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Klasse</a:t>
                      </a: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Klassenlehrperson</a:t>
                      </a: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Zimmer</a:t>
                      </a: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1c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Frau F. Gaiser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E 18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1d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Herr A. Schumacher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308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1i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Frau </a:t>
                      </a: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A. Jost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E 05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1L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Herr D. Zahno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320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309579"/>
              </p:ext>
            </p:extLst>
          </p:nvPr>
        </p:nvGraphicFramePr>
        <p:xfrm>
          <a:off x="683568" y="764704"/>
          <a:ext cx="7867313" cy="5061822"/>
        </p:xfrm>
        <a:graphic>
          <a:graphicData uri="http://schemas.openxmlformats.org/drawingml/2006/table">
            <a:tbl>
              <a:tblPr/>
              <a:tblGrid>
                <a:gridCol w="1698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43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Mittwoch, </a:t>
                      </a:r>
                      <a: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25.10.2023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altLang="de-DE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Raumverteilung Elternabend, 2. Teil</a:t>
                      </a:r>
                      <a: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/>
                      </a:r>
                      <a:b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</a:br>
                      <a:endParaRPr kumimoji="0" lang="de-CH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91449" marR="91449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91449" marR="91449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4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Klasse</a:t>
                      </a: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Klassenlehrperson</a:t>
                      </a: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Zimmer</a:t>
                      </a: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9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1b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1037" marR="121037" marT="60501" marB="605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Herr L. Weibel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1037" marR="121037" marT="60501" marB="605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E 05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1037" marR="121037" marT="60501" marB="605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1f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1037" marR="121037" marT="60501" marB="605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Frau T. Stoller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1037" marR="121037" marT="60501" marB="605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E 18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1037" marR="121037" marT="60501" marB="6050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1g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Frau M. Oeschger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308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1h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Frau A. Wenzel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203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L="121049" marR="121049" marT="60509" marB="6050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19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494727"/>
              </p:ext>
            </p:extLst>
          </p:nvPr>
        </p:nvGraphicFramePr>
        <p:xfrm>
          <a:off x="827584" y="908720"/>
          <a:ext cx="7348054" cy="4891357"/>
        </p:xfrm>
        <a:graphic>
          <a:graphicData uri="http://schemas.openxmlformats.org/drawingml/2006/table">
            <a:tbl>
              <a:tblPr/>
              <a:tblGrid>
                <a:gridCol w="154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9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016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Donnerstag, 26.10.2023</a:t>
                      </a:r>
                      <a:b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</a:br>
                      <a:endParaRPr kumimoji="0" lang="de-CH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altLang="de-DE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Raumverteilung Elternabend, 2. Teil</a:t>
                      </a:r>
                      <a: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/>
                      </a:r>
                      <a:br>
                        <a:rPr kumimoji="0" lang="de-CH" altLang="de-DE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</a:br>
                      <a:endParaRPr kumimoji="0" lang="de-CH" altLang="de-DE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T="45707" marB="457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T="45707" marB="457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8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Klasse</a:t>
                      </a: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Klassenlehrperson</a:t>
                      </a: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Zimmer</a:t>
                      </a: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1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1a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Herr P. Charalambous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E 05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29171" marR="129171" marT="64567" marB="6456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5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1e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Frau C. Thommen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E 18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51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1k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Herr A. Bäumler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-8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203</a:t>
                      </a:r>
                      <a:endParaRPr kumimoji="0" lang="de-CH" altLang="de-DE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130508" marR="130508" marT="65235" marB="652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228916" y="260648"/>
            <a:ext cx="480758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609600" indent="-609600" defTabSz="384175" eaLnBrk="0" hangingPunct="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1pPr>
            <a:lvl2pPr marL="742950" indent="-285750" defTabSz="384175" eaLnBrk="0" hangingPunct="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2pPr>
            <a:lvl3pPr marL="1143000" indent="-228600" defTabSz="384175" eaLnBrk="0" hangingPunct="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3pPr>
            <a:lvl4pPr marL="1600200" indent="-228600" defTabSz="384175" eaLnBrk="0" hangingPunct="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4pPr>
            <a:lvl5pPr marL="2057400" indent="-228600" defTabSz="384175" eaLnBrk="0" hangingPunct="0"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5pPr>
            <a:lvl6pPr marL="2514600" indent="-228600" defTabSz="384175" eaLnBrk="0" fontAlgn="base" hangingPunct="0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6pPr>
            <a:lvl7pPr marL="2971800" indent="-228600" defTabSz="384175" eaLnBrk="0" fontAlgn="base" hangingPunct="0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7pPr>
            <a:lvl8pPr marL="3429000" indent="-228600" defTabSz="384175" eaLnBrk="0" fontAlgn="base" hangingPunct="0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8pPr>
            <a:lvl9pPr marL="3886200" indent="-228600" defTabSz="384175" eaLnBrk="0" fontAlgn="base" hangingPunct="0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latin typeface="Arial" pitchFamily="34" charset="0"/>
                <a:cs typeface="Arial" pitchFamily="34" charset="0"/>
              </a:rPr>
              <a:t>Programm Elternabend</a:t>
            </a:r>
            <a:br>
              <a:rPr lang="de-DE" altLang="de-DE" sz="1600" b="1" dirty="0">
                <a:latin typeface="Arial" pitchFamily="34" charset="0"/>
                <a:cs typeface="Arial" pitchFamily="34" charset="0"/>
              </a:rPr>
            </a:br>
            <a:endParaRPr lang="de-DE" altLang="de-DE" sz="16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latin typeface="Arial" pitchFamily="34" charset="0"/>
                <a:cs typeface="Arial" pitchFamily="34" charset="0"/>
              </a:rPr>
              <a:t>Erster Teil: Orientierung der Schulleitung</a:t>
            </a:r>
            <a:endParaRPr lang="de-DE" altLang="de-DE" sz="16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de-DE" sz="1600" dirty="0">
                <a:latin typeface="Arial" pitchFamily="34" charset="0"/>
                <a:cs typeface="Arial" pitchFamily="34" charset="0"/>
              </a:rPr>
              <a:t>Fachrichtungen </a:t>
            </a:r>
            <a:r>
              <a:rPr lang="de-DE" altLang="de-DE" sz="1600" dirty="0" smtClean="0">
                <a:latin typeface="Arial" pitchFamily="34" charset="0"/>
                <a:cs typeface="Arial" pitchFamily="34" charset="0"/>
              </a:rPr>
              <a:t>und Zulassungsbedingungen</a:t>
            </a:r>
            <a:endParaRPr lang="de-DE" altLang="de-DE" sz="16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de-DE" sz="1600" dirty="0" smtClean="0">
                <a:latin typeface="Arial" pitchFamily="34" charset="0"/>
                <a:cs typeface="Arial" pitchFamily="34" charset="0"/>
              </a:rPr>
              <a:t>Promotionsbedingungen, Nachteilsausgleich</a:t>
            </a:r>
            <a:endParaRPr lang="de-DE" altLang="de-DE" sz="16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de-DE" sz="1600" dirty="0" smtClean="0">
                <a:latin typeface="Arial" pitchFamily="34" charset="0"/>
                <a:cs typeface="Arial" pitchFamily="34" charset="0"/>
              </a:rPr>
              <a:t>Sprachen, Sprachzertifikate, Sprachaustausch</a:t>
            </a:r>
            <a:endParaRPr lang="de-DE" altLang="de-DE" sz="16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de-DE" sz="1600" dirty="0" smtClean="0">
                <a:latin typeface="Arial" pitchFamily="34" charset="0"/>
                <a:cs typeface="Arial" pitchFamily="34" charset="0"/>
              </a:rPr>
              <a:t>Allgemeine Praxiswochen 1. Schuljahr</a:t>
            </a:r>
          </a:p>
          <a:p>
            <a:pPr marL="342900" indent="-3429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de-DE" altLang="de-DE" sz="1600" dirty="0" smtClean="0">
                <a:latin typeface="Arial" pitchFamily="34" charset="0"/>
                <a:cs typeface="Arial" pitchFamily="34" charset="0"/>
              </a:rPr>
              <a:t>Regeln sowie Förder- und Unterstützungsangebote</a:t>
            </a:r>
            <a:r>
              <a:rPr lang="de-DE" altLang="de-DE" sz="1600" dirty="0"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1600" dirty="0">
                <a:latin typeface="Arial" pitchFamily="34" charset="0"/>
                <a:cs typeface="Arial" pitchFamily="34" charset="0"/>
              </a:rPr>
            </a:br>
            <a:endParaRPr lang="de-DE" altLang="de-DE" sz="1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b="1" dirty="0">
                <a:latin typeface="Arial" pitchFamily="34" charset="0"/>
                <a:cs typeface="Arial" pitchFamily="34" charset="0"/>
              </a:rPr>
              <a:t>Zweiter Teil: Elternabende in den Klassen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altLang="de-DE" sz="1600" dirty="0">
                <a:latin typeface="Arial" pitchFamily="34" charset="0"/>
                <a:cs typeface="Arial" pitchFamily="34" charset="0"/>
              </a:rPr>
              <a:t>1. 		Vorstellen der Lehrpersonen / Fragen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2"/>
              <a:defRPr/>
            </a:pPr>
            <a:r>
              <a:rPr lang="de-DE" altLang="de-DE" sz="1600" dirty="0">
                <a:latin typeface="Arial" pitchFamily="34" charset="0"/>
                <a:cs typeface="Arial" pitchFamily="34" charset="0"/>
              </a:rPr>
              <a:t>Bericht über die Projektwoche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4F13FF-276A-A247-8496-526390DFC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73" b="173"/>
          <a:stretch/>
        </p:blipFill>
        <p:spPr>
          <a:xfrm>
            <a:off x="0" y="0"/>
            <a:ext cx="39359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6"/>
          <p:cNvSpPr>
            <a:spLocks noChangeArrowheads="1"/>
          </p:cNvSpPr>
          <p:nvPr/>
        </p:nvSpPr>
        <p:spPr bwMode="auto">
          <a:xfrm>
            <a:off x="0" y="-26988"/>
            <a:ext cx="9144000" cy="68849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5123" name="Rechteck 4"/>
          <p:cNvSpPr>
            <a:spLocks noChangeArrowheads="1"/>
          </p:cNvSpPr>
          <p:nvPr/>
        </p:nvSpPr>
        <p:spPr bwMode="auto">
          <a:xfrm>
            <a:off x="574675" y="762000"/>
            <a:ext cx="7978775" cy="228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5124" name="Rechteck 5"/>
          <p:cNvSpPr>
            <a:spLocks noChangeArrowheads="1"/>
          </p:cNvSpPr>
          <p:nvPr/>
        </p:nvSpPr>
        <p:spPr bwMode="auto">
          <a:xfrm>
            <a:off x="574675" y="2349500"/>
            <a:ext cx="7978775" cy="2286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5125" name="Rechteck 6"/>
          <p:cNvSpPr>
            <a:spLocks noChangeArrowheads="1"/>
          </p:cNvSpPr>
          <p:nvPr/>
        </p:nvSpPr>
        <p:spPr bwMode="auto">
          <a:xfrm>
            <a:off x="574675" y="3009900"/>
            <a:ext cx="7978775" cy="2286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5126" name="Rechteck 7"/>
          <p:cNvSpPr>
            <a:spLocks noChangeArrowheads="1"/>
          </p:cNvSpPr>
          <p:nvPr/>
        </p:nvSpPr>
        <p:spPr bwMode="auto">
          <a:xfrm>
            <a:off x="574675" y="3924300"/>
            <a:ext cx="7978775" cy="228600"/>
          </a:xfrm>
          <a:prstGeom prst="rect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5127" name="Rechteck 8"/>
          <p:cNvSpPr>
            <a:spLocks noChangeArrowheads="1"/>
          </p:cNvSpPr>
          <p:nvPr/>
        </p:nvSpPr>
        <p:spPr bwMode="auto">
          <a:xfrm>
            <a:off x="574675" y="4838700"/>
            <a:ext cx="7978775" cy="22860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5128" name="Rechteck 9"/>
          <p:cNvSpPr>
            <a:spLocks noChangeArrowheads="1"/>
          </p:cNvSpPr>
          <p:nvPr/>
        </p:nvSpPr>
        <p:spPr bwMode="auto">
          <a:xfrm>
            <a:off x="574675" y="5753100"/>
            <a:ext cx="7978775" cy="22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5129" name="Rectangle 3"/>
          <p:cNvSpPr>
            <a:spLocks noChangeArrowheads="1"/>
          </p:cNvSpPr>
          <p:nvPr/>
        </p:nvSpPr>
        <p:spPr bwMode="auto">
          <a:xfrm>
            <a:off x="533400" y="2286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200" b="1">
                <a:latin typeface="Arial" charset="0"/>
              </a:rPr>
              <a:t>Perspektiven nach Fachrichtungen</a:t>
            </a:r>
          </a:p>
        </p:txBody>
      </p:sp>
      <p:sp>
        <p:nvSpPr>
          <p:cNvPr id="5130" name="Rectangle 2"/>
          <p:cNvSpPr>
            <a:spLocks noChangeArrowheads="1"/>
          </p:cNvSpPr>
          <p:nvPr/>
        </p:nvSpPr>
        <p:spPr bwMode="auto">
          <a:xfrm>
            <a:off x="522288" y="692150"/>
            <a:ext cx="81534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Fachrichtung Gesundheit/Naturwissenschaften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Pflegefachfrau/</a:t>
            </a:r>
            <a:r>
              <a:rPr lang="de-CH" alt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mann</a:t>
            </a: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, Biomedizinische/r Analytiker/in, Fachfrau/</a:t>
            </a:r>
            <a:r>
              <a:rPr lang="de-CH" alt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mann</a:t>
            </a: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für medizinisch-</a:t>
            </a:r>
            <a:r>
              <a:rPr lang="de-CH" alt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-nische Radiologie, Fachfrau/-mann Operationstechnik, Physiotherapeut/in, Ergotherapeut/in, Aktivierungsfachfrau/</a:t>
            </a:r>
            <a:r>
              <a:rPr lang="de-CH" alt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mann</a:t>
            </a: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, Rettungssanitäter/in, Ernährungsberater/in, Dentalhygieniker/in, Medizininformatiker/in, Lebensmitteltechnologin/e, Umwelttechnologin/e, Hebamme, Sportwissenschaftler/in EHSM</a:t>
            </a:r>
            <a:endParaRPr lang="de-CH" alt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Fachrichtung Pädagogik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Lehrer/in für Kindergarten/Unterstufe, Lehrer/in für Primarstufe</a:t>
            </a:r>
            <a:endParaRPr lang="de-CH" alt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Fachrichtung Soziale Arbeit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Sozialpädagogin/-pädagoge, Sozialarbeiter/in, Soziokulturelle/r Animator/in, Polizist/in,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Psychologin/Psychologe FH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Fachrichtung Gestaltung/Kunst</a:t>
            </a:r>
            <a:endParaRPr lang="de-CH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Designer/in Visuelle Kommunikation, Produkt-/Industriedesigner/in, Textil-/Modedesigner/in, Film-/Videogestalterin, Konservator-Restaurator/in, Bildende/r Künstler/in, Innenarchitekt/in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Fachrichtung </a:t>
            </a:r>
            <a:r>
              <a:rPr lang="de-CH" altLang="de-D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Musik/Theater &amp;Tanz</a:t>
            </a:r>
            <a:endParaRPr lang="de-CH" alt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Musikpädagogin/-pädagoge, Musiker/in, Schauspieler/in, Theaterpädagogin/-pädagoge, Regisseur/in, Tänzer/in, Choreograf/in, Audiodesigner/in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Fachrichtung Kommunikation/Information</a:t>
            </a:r>
            <a:endParaRPr lang="de-CH" alt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Übersetzer/in, Informations- und Dokumentationsspezialist/in, Journalist/in, Fachfrau/</a:t>
            </a:r>
            <a:r>
              <a:rPr lang="de-CH" alt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mann</a:t>
            </a: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für angewandte Informatik, Organisations-/Kommunikationsleiter/in, Tourismusfachfrau/</a:t>
            </a:r>
            <a:r>
              <a:rPr lang="de-CH" alt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mann</a:t>
            </a: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alt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Hôtelier</a:t>
            </a: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-Restaurateur/in, </a:t>
            </a:r>
            <a:r>
              <a:rPr lang="de-CH" alt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Cabin</a:t>
            </a:r>
            <a:r>
              <a:rPr lang="de-CH" alt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Crew Member, Facility Manager/in, Zollfachfrau/-mann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04800" y="261938"/>
            <a:ext cx="7391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200" b="1" dirty="0">
                <a:latin typeface="Arial" charset="0"/>
              </a:rPr>
              <a:t>Zulassungsbedingungen für die Fachrichtungen</a:t>
            </a:r>
          </a:p>
        </p:txBody>
      </p:sp>
      <p:sp>
        <p:nvSpPr>
          <p:cNvPr id="6148" name="Rectangle 92"/>
          <p:cNvSpPr>
            <a:spLocks noChangeArrowheads="1"/>
          </p:cNvSpPr>
          <p:nvPr/>
        </p:nvSpPr>
        <p:spPr bwMode="auto">
          <a:xfrm>
            <a:off x="3175" y="7754938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latin typeface="Arial" charset="0"/>
              </a:rPr>
              <a:t> </a:t>
            </a:r>
            <a:endParaRPr lang="de-DE" altLang="de-DE" sz="11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800">
                <a:latin typeface="Arial" charset="0"/>
              </a:rPr>
              <a:t> </a:t>
            </a:r>
            <a:endParaRPr lang="de-DE" altLang="de-DE" sz="11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6149" name="Text Box 94"/>
          <p:cNvSpPr txBox="1">
            <a:spLocks noChangeArrowheads="1"/>
          </p:cNvSpPr>
          <p:nvPr/>
        </p:nvSpPr>
        <p:spPr bwMode="auto">
          <a:xfrm>
            <a:off x="609600" y="12192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</p:txBody>
      </p:sp>
      <p:graphicFrame>
        <p:nvGraphicFramePr>
          <p:cNvPr id="5429" name="Group 3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871676"/>
              </p:ext>
            </p:extLst>
          </p:nvPr>
        </p:nvGraphicFramePr>
        <p:xfrm>
          <a:off x="304800" y="822752"/>
          <a:ext cx="8499475" cy="5196204"/>
        </p:xfrm>
        <a:graphic>
          <a:graphicData uri="http://schemas.openxmlformats.org/drawingml/2006/table">
            <a:tbl>
              <a:tblPr/>
              <a:tblGrid>
                <a:gridCol w="238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0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2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Fachrichtung</a:t>
                      </a:r>
                    </a:p>
                  </a:txBody>
                  <a:tcPr marT="45690" marB="456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Ø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in den Fächern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Zusätzliche Bedingungen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8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Gesundheit/</a:t>
                      </a:r>
                      <a:br>
                        <a:rPr kumimoji="0" lang="de-CH" alt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</a:br>
                      <a:r>
                        <a:rPr kumimoji="0" lang="de-CH" alt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Naturwissenschaften</a:t>
                      </a:r>
                    </a:p>
                  </a:txBody>
                  <a:tcPr marT="45690" marB="456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4,25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Biologie, Mathematik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-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3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Pädagogik</a:t>
                      </a:r>
                    </a:p>
                  </a:txBody>
                  <a:tcPr marT="45690" marB="456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4,6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Deutsch, Französisch, Ma-thematik, Biologie, Musik, Bildnerisches Gestalten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-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7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Soziale Arbeit</a:t>
                      </a:r>
                    </a:p>
                  </a:txBody>
                  <a:tcPr marT="45690" marB="456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4,25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Deutsch, Individuum und Gesellschaft, </a:t>
                      </a:r>
                      <a:r>
                        <a:rPr kumimoji="0" lang="de-CH" altLang="de-DE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ungerundeter</a:t>
                      </a: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34" charset="-128"/>
                          <a:cs typeface="Arial"/>
                        </a:rPr>
                        <a:t>Schnitt </a:t>
                      </a: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aus Bildnerischem &amp; Technischem Gestalten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-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Gestaltung/Kunst</a:t>
                      </a:r>
                    </a:p>
                  </a:txBody>
                  <a:tcPr marT="45690" marB="456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Eignungsabklärung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81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Musik/Theater</a:t>
                      </a:r>
                    </a:p>
                  </a:txBody>
                  <a:tcPr marT="45690" marB="456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alt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Nachweis von privatem Musik- oder Tanzunterricht </a:t>
                      </a:r>
                      <a:b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</a:b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(für Theater nicht zwingend)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+ Eignungsabklärung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7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Kommunikation/</a:t>
                      </a:r>
                      <a:br>
                        <a:rPr kumimoji="0" lang="de-CH" alt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</a:br>
                      <a:r>
                        <a:rPr kumimoji="0" lang="de-CH" alt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Information</a:t>
                      </a:r>
                    </a:p>
                  </a:txBody>
                  <a:tcPr marT="45690" marB="4569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4,75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Deutsch und eine Zweitsprache (E oder F), Deutsch mind. 4,5; </a:t>
                      </a:r>
                      <a:r>
                        <a:rPr kumimoji="0" lang="de-CH" alt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/>
                      </a:r>
                      <a:br>
                        <a:rPr kumimoji="0" lang="de-CH" alt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</a:br>
                      <a:r>
                        <a:rPr kumimoji="0" lang="de-CH" altLang="de-DE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keine </a:t>
                      </a: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Sprachnote unter 4,0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-</a:t>
                      </a:r>
                    </a:p>
                  </a:txBody>
                  <a:tcPr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192" name="Text Box 3"/>
          <p:cNvSpPr txBox="1">
            <a:spLocks noChangeArrowheads="1"/>
          </p:cNvSpPr>
          <p:nvPr/>
        </p:nvSpPr>
        <p:spPr bwMode="auto">
          <a:xfrm>
            <a:off x="304800" y="6165850"/>
            <a:ext cx="82280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de-DE" sz="2200" b="1">
                <a:latin typeface="Arial" charset="0"/>
              </a:rPr>
              <a:t>Entscheidend: Zeugnis des ersten Semesters der 1. Klasse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226049" y="548680"/>
            <a:ext cx="4738439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92100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921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sz="2200" b="1" dirty="0">
                <a:latin typeface="Arial" charset="0"/>
              </a:rPr>
              <a:t>Promotionsbedingungen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de-DE" sz="1800" dirty="0">
                <a:latin typeface="Arial" charset="0"/>
                <a:cs typeface="Arial" charset="0"/>
              </a:rPr>
              <a:t>Probeweise befördert bzw. nicht befördert nach vorausgehender Probesetzung wird, wer eines der folgenden drei Kriterien erfüllt:</a:t>
            </a:r>
          </a:p>
          <a:p>
            <a:pPr marL="285750" indent="-285750" eaLnBrk="1" hangingPunct="1">
              <a:spcBef>
                <a:spcPct val="50000"/>
              </a:spcBef>
              <a:defRPr/>
            </a:pPr>
            <a:r>
              <a:rPr lang="de-DE" altLang="de-DE" sz="1800" dirty="0">
                <a:latin typeface="Arial" charset="0"/>
                <a:cs typeface="Arial" charset="0"/>
              </a:rPr>
              <a:t>mehr als drei ungenügende Noten</a:t>
            </a:r>
          </a:p>
          <a:p>
            <a:pPr marL="285750" indent="-285750" eaLnBrk="1" hangingPunct="1">
              <a:spcBef>
                <a:spcPct val="50000"/>
              </a:spcBef>
              <a:defRPr/>
            </a:pPr>
            <a:r>
              <a:rPr lang="de-DE" altLang="de-DE" sz="1800" dirty="0">
                <a:latin typeface="Arial" charset="0"/>
                <a:cs typeface="Arial" charset="0"/>
              </a:rPr>
              <a:t>Durchschnitt aller Noten unter 4,0</a:t>
            </a:r>
          </a:p>
          <a:p>
            <a:pPr marL="285750" indent="-285750" eaLnBrk="1" hangingPunct="1">
              <a:spcBef>
                <a:spcPct val="50000"/>
              </a:spcBef>
              <a:defRPr/>
            </a:pPr>
            <a:r>
              <a:rPr lang="de-DE" altLang="de-DE" sz="1800" dirty="0">
                <a:latin typeface="Arial" charset="0"/>
                <a:cs typeface="Arial" charset="0"/>
              </a:rPr>
              <a:t>Summe aller Notenabweichungen von 4 nach unten grösser als 2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DE" altLang="de-DE" sz="18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de-DE" sz="1800" b="1" dirty="0">
                <a:latin typeface="Arial" charset="0"/>
                <a:cs typeface="Arial" charset="0"/>
              </a:rPr>
              <a:t>Achtung:</a:t>
            </a:r>
            <a:br>
              <a:rPr lang="de-DE" altLang="de-DE" sz="1800" b="1" dirty="0">
                <a:latin typeface="Arial" charset="0"/>
                <a:cs typeface="Arial" charset="0"/>
              </a:rPr>
            </a:br>
            <a:r>
              <a:rPr lang="de-DE" altLang="de-DE" sz="1800" dirty="0">
                <a:latin typeface="Arial" charset="0"/>
                <a:cs typeface="Arial" charset="0"/>
              </a:rPr>
              <a:t>Wer mit einer Probezeit von einem Semester aufgenommen wurde bzw. die 1. Klasse repetiert und die Promotionsbedingungen nach dem 1. Semester nicht erfüllt, muss die FMS verlassen.</a:t>
            </a:r>
          </a:p>
        </p:txBody>
      </p:sp>
      <p:pic>
        <p:nvPicPr>
          <p:cNvPr id="3" name="Grafik 2" descr="IMG_5074.JPG - Windows-Fotoanzeig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5" t="6507" r="36998" b="9171"/>
          <a:stretch/>
        </p:blipFill>
        <p:spPr>
          <a:xfrm>
            <a:off x="-1" y="0"/>
            <a:ext cx="3918280" cy="6886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211960" y="548680"/>
            <a:ext cx="4646743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92100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921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sz="2200" b="1" dirty="0">
                <a:latin typeface="Arial" charset="0"/>
              </a:rPr>
              <a:t>Nachteilsausgleich</a:t>
            </a:r>
            <a:endParaRPr lang="de-DE" altLang="de-DE" sz="2200" b="1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de-DE" sz="1800" b="1" dirty="0">
                <a:latin typeface="Arial" charset="0"/>
                <a:cs typeface="Arial" charset="0"/>
              </a:rPr>
              <a:t>Grundsatz: </a:t>
            </a:r>
            <a:r>
              <a:rPr lang="de-DE" altLang="de-DE" sz="1800" dirty="0">
                <a:latin typeface="Arial" charset="0"/>
                <a:cs typeface="Arial" charset="0"/>
              </a:rPr>
              <a:t>Schüler*innen mit </a:t>
            </a:r>
            <a:r>
              <a:rPr lang="de-DE" altLang="de-DE" sz="1800" dirty="0" smtClean="0">
                <a:latin typeface="Arial" charset="0"/>
                <a:cs typeface="Arial" charset="0"/>
              </a:rPr>
              <a:t>Lern- oder </a:t>
            </a:r>
            <a:r>
              <a:rPr lang="de-DE" altLang="de-DE" sz="1800" dirty="0">
                <a:latin typeface="Arial" charset="0"/>
                <a:cs typeface="Arial" charset="0"/>
              </a:rPr>
              <a:t>Sprachstörungen (z.B. </a:t>
            </a:r>
            <a:r>
              <a:rPr lang="de-DE" altLang="de-DE" sz="1800" dirty="0" err="1" smtClean="0">
                <a:latin typeface="Arial" charset="0"/>
                <a:cs typeface="Arial" charset="0"/>
              </a:rPr>
              <a:t>Lese-Rechtschreib-schwäche</a:t>
            </a:r>
            <a:r>
              <a:rPr lang="de-DE" altLang="de-DE" sz="1800" dirty="0">
                <a:latin typeface="Arial" charset="0"/>
                <a:cs typeface="Arial" charset="0"/>
              </a:rPr>
              <a:t>, </a:t>
            </a:r>
            <a:r>
              <a:rPr lang="de-DE" altLang="de-DE" sz="1800" dirty="0" smtClean="0">
                <a:latin typeface="Arial" charset="0"/>
                <a:cs typeface="Arial" charset="0"/>
              </a:rPr>
              <a:t>Rechenschwäche, Stottern) oder anderen Beeinträchtigungen (</a:t>
            </a:r>
            <a:r>
              <a:rPr lang="de-DE" altLang="de-DE" sz="1800" dirty="0">
                <a:latin typeface="Arial" charset="0"/>
                <a:cs typeface="Arial" charset="0"/>
              </a:rPr>
              <a:t>z.B. </a:t>
            </a:r>
            <a:r>
              <a:rPr lang="de-DE" altLang="de-DE" sz="1800" dirty="0" smtClean="0">
                <a:latin typeface="Arial" charset="0"/>
                <a:cs typeface="Arial" charset="0"/>
              </a:rPr>
              <a:t>Hörbehinderung, ADHS) </a:t>
            </a:r>
            <a:r>
              <a:rPr lang="de-DE" altLang="de-DE" sz="1800" dirty="0">
                <a:latin typeface="Arial" charset="0"/>
                <a:cs typeface="Arial" charset="0"/>
              </a:rPr>
              <a:t>haben Anspruch auf Nachteilsausgleich.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de-DE" sz="1800" b="1" dirty="0">
                <a:latin typeface="Arial" charset="0"/>
                <a:cs typeface="Arial" charset="0"/>
              </a:rPr>
              <a:t/>
            </a:r>
            <a:br>
              <a:rPr lang="de-DE" altLang="de-DE" sz="1800" b="1" dirty="0">
                <a:latin typeface="Arial" charset="0"/>
                <a:cs typeface="Arial" charset="0"/>
              </a:rPr>
            </a:br>
            <a:r>
              <a:rPr lang="de-DE" altLang="de-DE" sz="1800" b="1" dirty="0" err="1">
                <a:latin typeface="Arial" charset="0"/>
                <a:cs typeface="Arial" charset="0"/>
              </a:rPr>
              <a:t>Massnahmen</a:t>
            </a:r>
            <a:r>
              <a:rPr lang="de-DE" altLang="de-DE" sz="1800" b="1" dirty="0">
                <a:latin typeface="Arial" charset="0"/>
                <a:cs typeface="Arial" charset="0"/>
              </a:rPr>
              <a:t>: </a:t>
            </a:r>
            <a:r>
              <a:rPr lang="de-DE" altLang="de-DE" sz="1800" dirty="0">
                <a:latin typeface="Arial" charset="0"/>
                <a:cs typeface="Arial" charset="0"/>
              </a:rPr>
              <a:t>Anpassung der Lern- und Prüfungsbedingungen zur Erreichung der Lernziele im Rahmen des organisatorisch Möglichen (keine Anpassung der Lernziele)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DE" altLang="de-DE" sz="1800" b="1" dirty="0">
                <a:latin typeface="Arial" charset="0"/>
                <a:cs typeface="Arial" charset="0"/>
              </a:rPr>
              <a:t/>
            </a:r>
            <a:br>
              <a:rPr lang="de-DE" altLang="de-DE" sz="1800" b="1" dirty="0">
                <a:latin typeface="Arial" charset="0"/>
                <a:cs typeface="Arial" charset="0"/>
              </a:rPr>
            </a:br>
            <a:r>
              <a:rPr lang="de-DE" altLang="de-DE" sz="1800" b="1" dirty="0">
                <a:latin typeface="Arial" charset="0"/>
                <a:cs typeface="Arial" charset="0"/>
              </a:rPr>
              <a:t>Voraussetzung:</a:t>
            </a:r>
            <a:endParaRPr lang="de-DE" altLang="de-DE" sz="1800" dirty="0">
              <a:latin typeface="Arial" charset="0"/>
              <a:cs typeface="Arial" charset="0"/>
            </a:endParaRPr>
          </a:p>
          <a:p>
            <a:pPr marL="285750" indent="-285750" eaLnBrk="1" hangingPunct="1">
              <a:spcBef>
                <a:spcPct val="50000"/>
              </a:spcBef>
              <a:defRPr/>
            </a:pPr>
            <a:r>
              <a:rPr lang="de-DE" altLang="de-DE" sz="1800" dirty="0">
                <a:latin typeface="Arial" charset="0"/>
                <a:cs typeface="Arial" charset="0"/>
              </a:rPr>
              <a:t>Schriftlicher Befund</a:t>
            </a:r>
          </a:p>
          <a:p>
            <a:pPr marL="285750" indent="-285750" eaLnBrk="1" hangingPunct="1">
              <a:spcBef>
                <a:spcPct val="50000"/>
              </a:spcBef>
              <a:defRPr/>
            </a:pPr>
            <a:r>
              <a:rPr lang="de-DE" altLang="de-DE" sz="1800" dirty="0">
                <a:latin typeface="Arial" charset="0"/>
                <a:cs typeface="Arial" charset="0"/>
              </a:rPr>
              <a:t>Attest durch die Fachstelle Förderung und Integration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CH" altLang="de-DE" sz="1800" dirty="0">
              <a:cs typeface="Arial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269739-6F35-244E-B4B6-42ED768472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" b="173"/>
          <a:stretch/>
        </p:blipFill>
        <p:spPr>
          <a:xfrm>
            <a:off x="0" y="0"/>
            <a:ext cx="3935954" cy="6858000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" t="399" r="980" b="-399"/>
          <a:stretch/>
        </p:blipFill>
        <p:spPr>
          <a:xfrm>
            <a:off x="12616" y="0"/>
            <a:ext cx="39604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71600" y="1124744"/>
            <a:ext cx="6912768" cy="505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92100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921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b="1" dirty="0" smtClean="0">
                <a:latin typeface="Arial" charset="0"/>
              </a:rPr>
              <a:t>Intermezzo 1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dirty="0" err="1">
                <a:latin typeface="Arial" charset="0"/>
              </a:rPr>
              <a:t>Tears</a:t>
            </a:r>
            <a:r>
              <a:rPr lang="de-CH" dirty="0">
                <a:latin typeface="Arial" charset="0"/>
              </a:rPr>
              <a:t> </a:t>
            </a:r>
            <a:r>
              <a:rPr lang="de-CH" dirty="0" err="1">
                <a:latin typeface="Arial" charset="0"/>
              </a:rPr>
              <a:t>for</a:t>
            </a:r>
            <a:r>
              <a:rPr lang="de-CH" dirty="0">
                <a:latin typeface="Arial" charset="0"/>
              </a:rPr>
              <a:t> </a:t>
            </a:r>
            <a:r>
              <a:rPr lang="de-CH" dirty="0" err="1">
                <a:latin typeface="Arial" charset="0"/>
              </a:rPr>
              <a:t>Fears</a:t>
            </a:r>
            <a:r>
              <a:rPr lang="de-CH" dirty="0">
                <a:latin typeface="Arial" charset="0"/>
              </a:rPr>
              <a:t>: </a:t>
            </a:r>
            <a:r>
              <a:rPr lang="de-CH" dirty="0" smtClean="0">
                <a:latin typeface="Arial" charset="0"/>
              </a:rPr>
              <a:t/>
            </a:r>
            <a:br>
              <a:rPr lang="de-CH" dirty="0" smtClean="0">
                <a:latin typeface="Arial" charset="0"/>
              </a:rPr>
            </a:br>
            <a:r>
              <a:rPr lang="de-CH" dirty="0" smtClean="0">
                <a:latin typeface="Arial" charset="0"/>
              </a:rPr>
              <a:t>"</a:t>
            </a:r>
            <a:r>
              <a:rPr lang="de-CH" dirty="0" err="1">
                <a:latin typeface="Arial" charset="0"/>
              </a:rPr>
              <a:t>Everybody</a:t>
            </a:r>
            <a:r>
              <a:rPr lang="de-CH" dirty="0">
                <a:latin typeface="Arial" charset="0"/>
              </a:rPr>
              <a:t> </a:t>
            </a:r>
            <a:r>
              <a:rPr lang="de-CH" dirty="0" err="1">
                <a:latin typeface="Arial" charset="0"/>
              </a:rPr>
              <a:t>wants</a:t>
            </a:r>
            <a:r>
              <a:rPr lang="de-CH" dirty="0">
                <a:latin typeface="Arial" charset="0"/>
              </a:rPr>
              <a:t> </a:t>
            </a:r>
            <a:r>
              <a:rPr lang="de-CH" dirty="0" err="1">
                <a:latin typeface="Arial" charset="0"/>
              </a:rPr>
              <a:t>to</a:t>
            </a:r>
            <a:r>
              <a:rPr lang="de-CH" dirty="0">
                <a:latin typeface="Arial" charset="0"/>
              </a:rPr>
              <a:t> </a:t>
            </a:r>
            <a:r>
              <a:rPr lang="de-CH" dirty="0" err="1">
                <a:latin typeface="Arial" charset="0"/>
              </a:rPr>
              <a:t>rule</a:t>
            </a:r>
            <a:r>
              <a:rPr lang="de-CH" dirty="0">
                <a:latin typeface="Arial" charset="0"/>
              </a:rPr>
              <a:t> </a:t>
            </a:r>
            <a:r>
              <a:rPr lang="de-CH" dirty="0" err="1">
                <a:latin typeface="Arial" charset="0"/>
              </a:rPr>
              <a:t>the</a:t>
            </a:r>
            <a:r>
              <a:rPr lang="de-CH" dirty="0">
                <a:latin typeface="Arial" charset="0"/>
              </a:rPr>
              <a:t> World“ </a:t>
            </a:r>
            <a:r>
              <a:rPr lang="de-CH" dirty="0"/>
              <a:t> </a:t>
            </a:r>
            <a:endParaRPr lang="de-DE" altLang="de-DE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None/>
            </a:pPr>
            <a:endParaRPr lang="de-CH" dirty="0"/>
          </a:p>
          <a:p>
            <a:pPr>
              <a:buNone/>
            </a:pP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Samuel Duran (1B)</a:t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Klavier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DE" altLang="de-DE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CH" altLang="de-DE" sz="1800" dirty="0"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92280" y="6453336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Di, 24.10.23/Mi, 25.10.23</a:t>
            </a: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5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71600" y="1124744"/>
            <a:ext cx="6048672" cy="505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92100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921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92100" algn="l"/>
              </a:tabLs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de-CH" altLang="de-DE" b="1" dirty="0" smtClean="0">
                <a:latin typeface="Arial" charset="0"/>
              </a:rPr>
              <a:t>Intermezzo 1</a:t>
            </a:r>
          </a:p>
          <a:p>
            <a:pPr eaLnBrk="1" hangingPunct="1">
              <a:spcBef>
                <a:spcPct val="50000"/>
              </a:spcBef>
              <a:buNone/>
              <a:defRPr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Sergej Rachmaninoff, 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Prélude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cis-moll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op.3, Nr. 2  </a:t>
            </a: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de-CH" dirty="0"/>
          </a:p>
          <a:p>
            <a:pPr>
              <a:buNone/>
            </a:pP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Jan Wysocki (2C)</a:t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Klavier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DE" altLang="de-DE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CH" altLang="de-DE" sz="1800" dirty="0"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668344" y="64533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Do, 26.10.23</a:t>
            </a: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1458</Words>
  <Application>Microsoft Office PowerPoint</Application>
  <PresentationFormat>Bildschirmpräsentation (4:3)</PresentationFormat>
  <Paragraphs>402</Paragraphs>
  <Slides>27</Slides>
  <Notes>25</Notes>
  <HiddenSlides>10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Times New Roman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Erziehungsdepartement Basel-Stadt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Erik Pleuler</dc:creator>
  <cp:lastModifiedBy>UserName</cp:lastModifiedBy>
  <cp:revision>360</cp:revision>
  <cp:lastPrinted>2023-10-24T07:52:21Z</cp:lastPrinted>
  <dcterms:created xsi:type="dcterms:W3CDTF">2010-08-26T15:36:56Z</dcterms:created>
  <dcterms:modified xsi:type="dcterms:W3CDTF">2024-01-08T10:58:24Z</dcterms:modified>
</cp:coreProperties>
</file>