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01" r:id="rId2"/>
    <p:sldId id="277" r:id="rId3"/>
    <p:sldId id="311" r:id="rId4"/>
    <p:sldId id="283" r:id="rId5"/>
    <p:sldId id="278" r:id="rId6"/>
    <p:sldId id="280" r:id="rId7"/>
    <p:sldId id="295" r:id="rId8"/>
    <p:sldId id="281" r:id="rId9"/>
    <p:sldId id="318" r:id="rId10"/>
    <p:sldId id="297" r:id="rId11"/>
    <p:sldId id="312" r:id="rId12"/>
    <p:sldId id="298" r:id="rId13"/>
    <p:sldId id="302" r:id="rId14"/>
    <p:sldId id="306" r:id="rId15"/>
    <p:sldId id="315" r:id="rId16"/>
    <p:sldId id="308" r:id="rId17"/>
    <p:sldId id="292" r:id="rId18"/>
    <p:sldId id="294" r:id="rId19"/>
    <p:sldId id="309" r:id="rId20"/>
    <p:sldId id="313" r:id="rId21"/>
    <p:sldId id="288" r:id="rId22"/>
    <p:sldId id="304" r:id="rId23"/>
    <p:sldId id="316" r:id="rId24"/>
    <p:sldId id="305" r:id="rId25"/>
    <p:sldId id="314" r:id="rId26"/>
    <p:sldId id="307" r:id="rId27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FF99"/>
    <a:srgbClr val="3333FF"/>
    <a:srgbClr val="0099FF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6" autoAdjust="0"/>
    <p:restoredTop sz="93305" autoAdjust="0"/>
  </p:normalViewPr>
  <p:slideViewPr>
    <p:cSldViewPr>
      <p:cViewPr>
        <p:scale>
          <a:sx n="70" d="100"/>
          <a:sy n="70" d="100"/>
        </p:scale>
        <p:origin x="150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64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iederike Gaiser" userId="02fb0215-fcc7-4d69-a1b9-6763e4e13868" providerId="ADAL" clId="{B1A9B2DE-AC53-45E3-98A4-B03874394597}"/>
    <pc:docChg chg="undo custSel addSld delSld modSld">
      <pc:chgData name="Friederike Gaiser" userId="02fb0215-fcc7-4d69-a1b9-6763e4e13868" providerId="ADAL" clId="{B1A9B2DE-AC53-45E3-98A4-B03874394597}" dt="2022-11-06T17:25:56.419" v="1233" actId="207"/>
      <pc:docMkLst>
        <pc:docMk/>
      </pc:docMkLst>
      <pc:sldChg chg="modNotesTx">
        <pc:chgData name="Friederike Gaiser" userId="02fb0215-fcc7-4d69-a1b9-6763e4e13868" providerId="ADAL" clId="{B1A9B2DE-AC53-45E3-98A4-B03874394597}" dt="2022-11-06T16:24:41.616" v="1156" actId="6549"/>
        <pc:sldMkLst>
          <pc:docMk/>
          <pc:sldMk cId="0" sldId="277"/>
        </pc:sldMkLst>
      </pc:sldChg>
      <pc:sldChg chg="modSp mod modNotesTx">
        <pc:chgData name="Friederike Gaiser" userId="02fb0215-fcc7-4d69-a1b9-6763e4e13868" providerId="ADAL" clId="{B1A9B2DE-AC53-45E3-98A4-B03874394597}" dt="2022-11-06T16:24:32.511" v="1155" actId="6549"/>
        <pc:sldMkLst>
          <pc:docMk/>
          <pc:sldMk cId="0" sldId="278"/>
        </pc:sldMkLst>
        <pc:spChg chg="mod">
          <ac:chgData name="Friederike Gaiser" userId="02fb0215-fcc7-4d69-a1b9-6763e4e13868" providerId="ADAL" clId="{B1A9B2DE-AC53-45E3-98A4-B03874394597}" dt="2022-11-06T16:22:17.611" v="1154" actId="20577"/>
          <ac:spMkLst>
            <pc:docMk/>
            <pc:sldMk cId="0" sldId="278"/>
            <ac:spMk id="13315" creationId="{00000000-0000-0000-0000-000000000000}"/>
          </ac:spMkLst>
        </pc:spChg>
      </pc:sldChg>
      <pc:sldChg chg="add del modAnim">
        <pc:chgData name="Friederike Gaiser" userId="02fb0215-fcc7-4d69-a1b9-6763e4e13868" providerId="ADAL" clId="{B1A9B2DE-AC53-45E3-98A4-B03874394597}" dt="2022-11-06T17:10:44.489" v="1212"/>
        <pc:sldMkLst>
          <pc:docMk/>
          <pc:sldMk cId="0" sldId="281"/>
        </pc:sldMkLst>
      </pc:sldChg>
      <pc:sldChg chg="modSp mod">
        <pc:chgData name="Friederike Gaiser" userId="02fb0215-fcc7-4d69-a1b9-6763e4e13868" providerId="ADAL" clId="{B1A9B2DE-AC53-45E3-98A4-B03874394597}" dt="2022-11-06T17:25:56.419" v="1233" actId="207"/>
        <pc:sldMkLst>
          <pc:docMk/>
          <pc:sldMk cId="0" sldId="283"/>
        </pc:sldMkLst>
        <pc:graphicFrameChg chg="modGraphic">
          <ac:chgData name="Friederike Gaiser" userId="02fb0215-fcc7-4d69-a1b9-6763e4e13868" providerId="ADAL" clId="{B1A9B2DE-AC53-45E3-98A4-B03874394597}" dt="2022-11-06T17:25:56.419" v="1233" actId="207"/>
          <ac:graphicFrameMkLst>
            <pc:docMk/>
            <pc:sldMk cId="0" sldId="283"/>
            <ac:graphicFrameMk id="2" creationId="{00000000-0000-0000-0000-000000000000}"/>
          </ac:graphicFrameMkLst>
        </pc:graphicFrameChg>
      </pc:sldChg>
      <pc:sldChg chg="del">
        <pc:chgData name="Friederike Gaiser" userId="02fb0215-fcc7-4d69-a1b9-6763e4e13868" providerId="ADAL" clId="{B1A9B2DE-AC53-45E3-98A4-B03874394597}" dt="2022-11-06T16:25:23.842" v="1157" actId="2696"/>
        <pc:sldMkLst>
          <pc:docMk/>
          <pc:sldMk cId="0" sldId="290"/>
        </pc:sldMkLst>
      </pc:sldChg>
      <pc:sldChg chg="addSp delSp modSp mod">
        <pc:chgData name="Friederike Gaiser" userId="02fb0215-fcc7-4d69-a1b9-6763e4e13868" providerId="ADAL" clId="{B1A9B2DE-AC53-45E3-98A4-B03874394597}" dt="2022-11-06T17:06:49.963" v="1211" actId="20577"/>
        <pc:sldMkLst>
          <pc:docMk/>
          <pc:sldMk cId="0" sldId="295"/>
        </pc:sldMkLst>
        <pc:spChg chg="add del mod">
          <ac:chgData name="Friederike Gaiser" userId="02fb0215-fcc7-4d69-a1b9-6763e4e13868" providerId="ADAL" clId="{B1A9B2DE-AC53-45E3-98A4-B03874394597}" dt="2022-11-06T15:55:39.495" v="967" actId="767"/>
          <ac:spMkLst>
            <pc:docMk/>
            <pc:sldMk cId="0" sldId="295"/>
            <ac:spMk id="3" creationId="{9D054F8A-A9BA-5614-E3F2-E02609FEF642}"/>
          </ac:spMkLst>
        </pc:spChg>
        <pc:spChg chg="mod">
          <ac:chgData name="Friederike Gaiser" userId="02fb0215-fcc7-4d69-a1b9-6763e4e13868" providerId="ADAL" clId="{B1A9B2DE-AC53-45E3-98A4-B03874394597}" dt="2022-11-06T17:06:49.963" v="1211" actId="20577"/>
          <ac:spMkLst>
            <pc:docMk/>
            <pc:sldMk cId="0" sldId="295"/>
            <ac:spMk id="9219" creationId="{00000000-0000-0000-0000-000000000000}"/>
          </ac:spMkLst>
        </pc:spChg>
        <pc:graphicFrameChg chg="add del">
          <ac:chgData name="Friederike Gaiser" userId="02fb0215-fcc7-4d69-a1b9-6763e4e13868" providerId="ADAL" clId="{B1A9B2DE-AC53-45E3-98A4-B03874394597}" dt="2022-11-06T15:54:57.107" v="961"/>
          <ac:graphicFrameMkLst>
            <pc:docMk/>
            <pc:sldMk cId="0" sldId="295"/>
            <ac:graphicFrameMk id="2" creationId="{3D46D69D-8C9E-E167-59CA-A426F76A36EB}"/>
          </ac:graphicFrameMkLst>
        </pc:graphicFrameChg>
        <pc:graphicFrameChg chg="add mod modGraphic">
          <ac:chgData name="Friederike Gaiser" userId="02fb0215-fcc7-4d69-a1b9-6763e4e13868" providerId="ADAL" clId="{B1A9B2DE-AC53-45E3-98A4-B03874394597}" dt="2022-11-06T16:00:45.624" v="1051" actId="20577"/>
          <ac:graphicFrameMkLst>
            <pc:docMk/>
            <pc:sldMk cId="0" sldId="295"/>
            <ac:graphicFrameMk id="4" creationId="{FADC18CD-D007-397E-ACBC-486D33F7EA10}"/>
          </ac:graphicFrameMkLst>
        </pc:graphicFrameChg>
        <pc:graphicFrameChg chg="del modGraphic">
          <ac:chgData name="Friederike Gaiser" userId="02fb0215-fcc7-4d69-a1b9-6763e4e13868" providerId="ADAL" clId="{B1A9B2DE-AC53-45E3-98A4-B03874394597}" dt="2022-11-06T15:54:15.093" v="959" actId="478"/>
          <ac:graphicFrameMkLst>
            <pc:docMk/>
            <pc:sldMk cId="0" sldId="295"/>
            <ac:graphicFrameMk id="20718" creationId="{00000000-0000-0000-0000-000000000000}"/>
          </ac:graphicFrameMkLst>
        </pc:graphicFrameChg>
      </pc:sldChg>
      <pc:sldChg chg="modNotesTx">
        <pc:chgData name="Friederike Gaiser" userId="02fb0215-fcc7-4d69-a1b9-6763e4e13868" providerId="ADAL" clId="{B1A9B2DE-AC53-45E3-98A4-B03874394597}" dt="2022-11-06T16:28:20.635" v="1160" actId="6549"/>
        <pc:sldMkLst>
          <pc:docMk/>
          <pc:sldMk cId="0" sldId="297"/>
        </pc:sldMkLst>
      </pc:sldChg>
      <pc:sldChg chg="modAnim">
        <pc:chgData name="Friederike Gaiser" userId="02fb0215-fcc7-4d69-a1b9-6763e4e13868" providerId="ADAL" clId="{B1A9B2DE-AC53-45E3-98A4-B03874394597}" dt="2022-11-06T17:11:05.251" v="1214"/>
        <pc:sldMkLst>
          <pc:docMk/>
          <pc:sldMk cId="0" sldId="302"/>
        </pc:sldMkLst>
      </pc:sldChg>
      <pc:sldChg chg="modSp mod">
        <pc:chgData name="Friederike Gaiser" userId="02fb0215-fcc7-4d69-a1b9-6763e4e13868" providerId="ADAL" clId="{B1A9B2DE-AC53-45E3-98A4-B03874394597}" dt="2022-11-06T17:24:19.739" v="1228" actId="207"/>
        <pc:sldMkLst>
          <pc:docMk/>
          <pc:sldMk cId="0" sldId="304"/>
        </pc:sldMkLst>
        <pc:spChg chg="mod">
          <ac:chgData name="Friederike Gaiser" userId="02fb0215-fcc7-4d69-a1b9-6763e4e13868" providerId="ADAL" clId="{B1A9B2DE-AC53-45E3-98A4-B03874394597}" dt="2022-11-06T17:24:19.739" v="1228" actId="207"/>
          <ac:spMkLst>
            <pc:docMk/>
            <pc:sldMk cId="0" sldId="304"/>
            <ac:spMk id="7" creationId="{2754D8B6-E4A1-49F5-9C7A-C1E96D6F25EC}"/>
          </ac:spMkLst>
        </pc:spChg>
      </pc:sldChg>
      <pc:sldChg chg="modAnim">
        <pc:chgData name="Friederike Gaiser" userId="02fb0215-fcc7-4d69-a1b9-6763e4e13868" providerId="ADAL" clId="{B1A9B2DE-AC53-45E3-98A4-B03874394597}" dt="2022-11-06T17:11:41.162" v="1216"/>
        <pc:sldMkLst>
          <pc:docMk/>
          <pc:sldMk cId="0" sldId="305"/>
        </pc:sldMkLst>
      </pc:sldChg>
      <pc:sldChg chg="modSp modAnim">
        <pc:chgData name="Friederike Gaiser" userId="02fb0215-fcc7-4d69-a1b9-6763e4e13868" providerId="ADAL" clId="{B1A9B2DE-AC53-45E3-98A4-B03874394597}" dt="2022-11-06T17:11:59.251" v="1218"/>
        <pc:sldMkLst>
          <pc:docMk/>
          <pc:sldMk cId="1497702113" sldId="307"/>
        </pc:sldMkLst>
        <pc:spChg chg="mod">
          <ac:chgData name="Friederike Gaiser" userId="02fb0215-fcc7-4d69-a1b9-6763e4e13868" providerId="ADAL" clId="{B1A9B2DE-AC53-45E3-98A4-B03874394597}" dt="2022-11-06T16:47:52.951" v="1198" actId="179"/>
          <ac:spMkLst>
            <pc:docMk/>
            <pc:sldMk cId="1497702113" sldId="307"/>
            <ac:spMk id="5" creationId="{00000000-0000-0000-0000-000000000000}"/>
          </ac:spMkLst>
        </pc:spChg>
      </pc:sldChg>
      <pc:sldChg chg="modSp mod">
        <pc:chgData name="Friederike Gaiser" userId="02fb0215-fcc7-4d69-a1b9-6763e4e13868" providerId="ADAL" clId="{B1A9B2DE-AC53-45E3-98A4-B03874394597}" dt="2022-11-06T16:32:00.592" v="1189" actId="6549"/>
        <pc:sldMkLst>
          <pc:docMk/>
          <pc:sldMk cId="337121200" sldId="309"/>
        </pc:sldMkLst>
        <pc:spChg chg="mod">
          <ac:chgData name="Friederike Gaiser" userId="02fb0215-fcc7-4d69-a1b9-6763e4e13868" providerId="ADAL" clId="{B1A9B2DE-AC53-45E3-98A4-B03874394597}" dt="2022-11-06T16:32:00.592" v="1189" actId="6549"/>
          <ac:spMkLst>
            <pc:docMk/>
            <pc:sldMk cId="337121200" sldId="309"/>
            <ac:spMk id="2" creationId="{2BFE0E66-D83C-4692-8595-7E325F482100}"/>
          </ac:spMkLst>
        </pc:spChg>
      </pc:sldChg>
      <pc:sldChg chg="modSp modAnim">
        <pc:chgData name="Friederike Gaiser" userId="02fb0215-fcc7-4d69-a1b9-6763e4e13868" providerId="ADAL" clId="{B1A9B2DE-AC53-45E3-98A4-B03874394597}" dt="2022-11-06T17:11:51.791" v="1217"/>
        <pc:sldMkLst>
          <pc:docMk/>
          <pc:sldMk cId="2777346617" sldId="314"/>
        </pc:sldMkLst>
        <pc:spChg chg="mod">
          <ac:chgData name="Friederike Gaiser" userId="02fb0215-fcc7-4d69-a1b9-6763e4e13868" providerId="ADAL" clId="{B1A9B2DE-AC53-45E3-98A4-B03874394597}" dt="2022-11-06T16:46:38.980" v="1197"/>
          <ac:spMkLst>
            <pc:docMk/>
            <pc:sldMk cId="2777346617" sldId="314"/>
            <ac:spMk id="5" creationId="{00000000-0000-0000-0000-000000000000}"/>
          </ac:spMkLst>
        </pc:spChg>
      </pc:sldChg>
      <pc:sldChg chg="modSp modAnim">
        <pc:chgData name="Friederike Gaiser" userId="02fb0215-fcc7-4d69-a1b9-6763e4e13868" providerId="ADAL" clId="{B1A9B2DE-AC53-45E3-98A4-B03874394597}" dt="2022-11-06T17:11:12.181" v="1215"/>
        <pc:sldMkLst>
          <pc:docMk/>
          <pc:sldMk cId="0" sldId="315"/>
        </pc:sldMkLst>
        <pc:spChg chg="mod">
          <ac:chgData name="Friederike Gaiser" userId="02fb0215-fcc7-4d69-a1b9-6763e4e13868" providerId="ADAL" clId="{B1A9B2DE-AC53-45E3-98A4-B03874394597}" dt="2022-11-06T16:30:17.083" v="1188" actId="6549"/>
          <ac:spMkLst>
            <pc:docMk/>
            <pc:sldMk cId="0" sldId="315"/>
            <ac:spMk id="6" creationId="{00000000-0000-0000-0000-000000000000}"/>
          </ac:spMkLst>
        </pc:spChg>
      </pc:sldChg>
      <pc:sldChg chg="modSp mod">
        <pc:chgData name="Friederike Gaiser" userId="02fb0215-fcc7-4d69-a1b9-6763e4e13868" providerId="ADAL" clId="{B1A9B2DE-AC53-45E3-98A4-B03874394597}" dt="2022-11-06T17:24:53.499" v="1232" actId="207"/>
        <pc:sldMkLst>
          <pc:docMk/>
          <pc:sldMk cId="3559832415" sldId="316"/>
        </pc:sldMkLst>
        <pc:graphicFrameChg chg="modGraphic">
          <ac:chgData name="Friederike Gaiser" userId="02fb0215-fcc7-4d69-a1b9-6763e4e13868" providerId="ADAL" clId="{B1A9B2DE-AC53-45E3-98A4-B03874394597}" dt="2022-11-06T17:24:53.499" v="1232" actId="207"/>
          <ac:graphicFrameMkLst>
            <pc:docMk/>
            <pc:sldMk cId="3559832415" sldId="316"/>
            <ac:graphicFrameMk id="2" creationId="{3B91A616-82F5-4D58-8D4A-FDB0B9AF2B3E}"/>
          </ac:graphicFrameMkLst>
        </pc:graphicFrameChg>
      </pc:sldChg>
      <pc:sldChg chg="addSp delSp modSp add mod modAnim">
        <pc:chgData name="Friederike Gaiser" userId="02fb0215-fcc7-4d69-a1b9-6763e4e13868" providerId="ADAL" clId="{B1A9B2DE-AC53-45E3-98A4-B03874394597}" dt="2022-11-06T17:21:54.441" v="1227" actId="108"/>
        <pc:sldMkLst>
          <pc:docMk/>
          <pc:sldMk cId="3403726807" sldId="318"/>
        </pc:sldMkLst>
        <pc:spChg chg="mod">
          <ac:chgData name="Friederike Gaiser" userId="02fb0215-fcc7-4d69-a1b9-6763e4e13868" providerId="ADAL" clId="{B1A9B2DE-AC53-45E3-98A4-B03874394597}" dt="2022-11-06T17:21:54.441" v="1227" actId="108"/>
          <ac:spMkLst>
            <pc:docMk/>
            <pc:sldMk cId="3403726807" sldId="318"/>
            <ac:spMk id="7" creationId="{8DC9249D-AA58-9AA5-4765-261B5E99D492}"/>
          </ac:spMkLst>
        </pc:spChg>
        <pc:picChg chg="del">
          <ac:chgData name="Friederike Gaiser" userId="02fb0215-fcc7-4d69-a1b9-6763e4e13868" providerId="ADAL" clId="{B1A9B2DE-AC53-45E3-98A4-B03874394597}" dt="2022-11-06T17:20:00.059" v="1221" actId="21"/>
          <ac:picMkLst>
            <pc:docMk/>
            <pc:sldMk cId="3403726807" sldId="318"/>
            <ac:picMk id="3" creationId="{221816C7-F152-AC27-9765-D2573D644349}"/>
          </ac:picMkLst>
        </pc:picChg>
        <pc:picChg chg="add mod">
          <ac:chgData name="Friederike Gaiser" userId="02fb0215-fcc7-4d69-a1b9-6763e4e13868" providerId="ADAL" clId="{B1A9B2DE-AC53-45E3-98A4-B03874394597}" dt="2022-11-06T17:21:13.469" v="1223" actId="1076"/>
          <ac:picMkLst>
            <pc:docMk/>
            <pc:sldMk cId="3403726807" sldId="318"/>
            <ac:picMk id="4" creationId="{88E024B3-897B-A73E-45F0-49D9230C6EF0}"/>
          </ac:picMkLst>
        </pc:picChg>
        <pc:picChg chg="mod">
          <ac:chgData name="Friederike Gaiser" userId="02fb0215-fcc7-4d69-a1b9-6763e4e13868" providerId="ADAL" clId="{B1A9B2DE-AC53-45E3-98A4-B03874394597}" dt="2022-11-06T17:21:20.092" v="1224" actId="1076"/>
          <ac:picMkLst>
            <pc:docMk/>
            <pc:sldMk cId="3403726807" sldId="318"/>
            <ac:picMk id="5" creationId="{E91F09E3-8A0A-7DE9-6892-11DF669DF07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t" anchorCtr="0" compatLnSpc="1">
            <a:prstTxWarp prst="textNoShape">
              <a:avLst/>
            </a:prstTxWarp>
          </a:bodyPr>
          <a:lstStyle>
            <a:lvl1pPr defTabSz="91281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t" anchorCtr="0" compatLnSpc="1">
            <a:prstTxWarp prst="textNoShape">
              <a:avLst/>
            </a:prstTxWarp>
          </a:bodyPr>
          <a:lstStyle>
            <a:lvl1pPr algn="r" defTabSz="91281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b" anchorCtr="0" compatLnSpc="1">
            <a:prstTxWarp prst="textNoShape">
              <a:avLst/>
            </a:prstTxWarp>
          </a:bodyPr>
          <a:lstStyle>
            <a:lvl1pPr defTabSz="91281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fld id="{B3755A1B-4F33-4A05-9468-A54F4EDDC81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85018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t" anchorCtr="0" compatLnSpc="1">
            <a:prstTxWarp prst="textNoShape">
              <a:avLst/>
            </a:prstTxWarp>
          </a:bodyPr>
          <a:lstStyle>
            <a:lvl1pPr defTabSz="91281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t" anchorCtr="0" compatLnSpc="1">
            <a:prstTxWarp prst="textNoShape">
              <a:avLst/>
            </a:prstTxWarp>
          </a:bodyPr>
          <a:lstStyle>
            <a:lvl1pPr algn="r" defTabSz="91281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noProof="0"/>
              <a:t>Klicken Sie, um die Formate des Vorlagentextes zu bearbeiten</a:t>
            </a:r>
          </a:p>
          <a:p>
            <a:pPr lvl="1"/>
            <a:r>
              <a:rPr lang="de-CH" altLang="de-DE" noProof="0"/>
              <a:t>Zweite Ebene</a:t>
            </a:r>
          </a:p>
          <a:p>
            <a:pPr lvl="2"/>
            <a:r>
              <a:rPr lang="de-CH" altLang="de-DE" noProof="0"/>
              <a:t>Dritte Ebene</a:t>
            </a:r>
          </a:p>
          <a:p>
            <a:pPr lvl="3"/>
            <a:r>
              <a:rPr lang="de-CH" altLang="de-DE" noProof="0"/>
              <a:t>Vierte Ebene</a:t>
            </a:r>
          </a:p>
          <a:p>
            <a:pPr lvl="4"/>
            <a:r>
              <a:rPr lang="de-CH" alt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b" anchorCtr="0" compatLnSpc="1">
            <a:prstTxWarp prst="textNoShape">
              <a:avLst/>
            </a:prstTxWarp>
          </a:bodyPr>
          <a:lstStyle>
            <a:lvl1pPr defTabSz="91281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45" tIns="45621" rIns="91245" bIns="45621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fld id="{CF34E139-034B-4191-A3B0-9BB81B3A5DBF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0989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25646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altLang="de-DE" dirty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2972C8F-18E0-486B-8F05-B8969B5EE010}" type="slidenum">
              <a:rPr lang="de-CH" altLang="de-DE"/>
              <a:pPr>
                <a:spcBef>
                  <a:spcPct val="0"/>
                </a:spcBef>
              </a:pPr>
              <a:t>10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98005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43217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3059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79052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24100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77877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15280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08469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19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49591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izenplatzhalt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CH" altLang="de-DE" dirty="0"/>
              <a:t>			</a:t>
            </a:r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63AE630-AAE3-4AE9-87DB-DE8970B4F301}" type="slidenum">
              <a:rPr lang="de-CH" altLang="de-DE"/>
              <a:pPr>
                <a:spcBef>
                  <a:spcPct val="0"/>
                </a:spcBef>
              </a:pPr>
              <a:t>2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20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521370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21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17039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22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665758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23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051491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24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98519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25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584097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26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0206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1079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15584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defRPr/>
            </a:pPr>
            <a:endParaRPr lang="de-CH" altLang="de-DE" dirty="0"/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B714EAE-DED1-466F-A7C5-149976A8185E}" type="slidenum">
              <a:rPr lang="de-CH" altLang="de-DE"/>
              <a:pPr>
                <a:spcBef>
                  <a:spcPct val="0"/>
                </a:spcBef>
              </a:pPr>
              <a:t>5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1945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4157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97502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4E139-034B-4191-A3B0-9BB81B3A5DBF}" type="slidenum">
              <a:rPr lang="de-CH" altLang="de-DE" smtClean="0"/>
              <a:pPr/>
              <a:t>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57741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0BFD9-5DA7-4ADE-9DC3-1BDABC88A3C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0086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28D07-5407-48ED-BE7F-71D893F2E471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1653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C947-6E28-408A-825D-4903832AB35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4534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99631"/>
            <a:ext cx="7543800" cy="1450757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3280-824E-4DBD-A5A4-5803094029CF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0064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54442-393F-40E7-9E7E-BFBC50CF446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3356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ECF10-5F60-415E-9390-6033C6DBB918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7206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BA1AF-3F20-459E-8206-444D4CBDFBA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8094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534DF-D933-4B4D-B6F4-83EE3728F0B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1886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0B4DC-8F25-4EFC-933E-83A389C0913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0426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429EE2-DE5A-485B-830B-813755877CA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1248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77A5A-8BC7-4FD9-B63D-CC2A1714CC6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8578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Formatvorlagen des Textmasters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8C93B4FA-E568-4FF8-A6EA-25E69D88C5C4}" type="slidenum">
              <a:rPr lang="de-CH" altLang="de-DE"/>
              <a:pPr/>
              <a:t>‹Nr.›</a:t>
            </a:fld>
            <a:endParaRPr lang="de-CH" alt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tudiensekretariat.lsfm@zhaw.ch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haw.ch/storage/lsfm/studium/bachelor/laboreinfuehrungspraktikum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ww.berufsberatung.ch/dyn/show/3466?lang=d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sserellebasel.ch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msbasel.ch/downloads/fachmaturitaet#FM_G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industries.ch/portrait/firmen-produkte/gesamtuebersicht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https://www.zhaw.ch/storage/lsfm/studium/bachelor/laboreinfuehrungspraktikum.pdf" TargetMode="External"/><Relationship Id="rId4" Type="http://schemas.openxmlformats.org/officeDocument/2006/relationships/hyperlink" Target="https://www.bzgbs.ch/ausbildungen/ausbildungsinformation/&#160;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msbasel.ch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https://www.fmsbasel.ch/ausbildung/fachrichtungen/gesundheit-naturwissenschaften-1" TargetMode="External"/><Relationship Id="rId4" Type="http://schemas.openxmlformats.org/officeDocument/2006/relationships/hyperlink" Target="https://www.fmsbasel.ch/downloads/fachmaturitaet#FM_G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5500" y="1125538"/>
            <a:ext cx="7543800" cy="27416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CH" sz="4800" b="1" dirty="0"/>
              <a:t>Abschlüsse der FMS Basel</a:t>
            </a:r>
            <a:br>
              <a:rPr lang="de-CH" sz="4800" dirty="0"/>
            </a:br>
            <a:r>
              <a:rPr lang="de-CH" sz="4400" dirty="0"/>
              <a:t>Fachrichtung Gesundheit/Naturwissenschaft</a:t>
            </a:r>
            <a:br>
              <a:rPr lang="de-CH" sz="4800" dirty="0"/>
            </a:br>
            <a:endParaRPr lang="de-CH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5500" y="4456113"/>
            <a:ext cx="7543800" cy="1143000"/>
          </a:xfrm>
        </p:spPr>
        <p:txBody>
          <a:bodyPr rtlCol="0"/>
          <a:lstStyle/>
          <a:p>
            <a:pPr fontAlgn="auto">
              <a:defRPr/>
            </a:pPr>
            <a:r>
              <a:rPr lang="de-CH" dirty="0"/>
              <a:t>Fachrichtungsvertreterin: Friederike Gaiser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el 4"/>
          <p:cNvSpPr>
            <a:spLocks noGrp="1" noChangeArrowheads="1"/>
          </p:cNvSpPr>
          <p:nvPr>
            <p:ph type="title"/>
          </p:nvPr>
        </p:nvSpPr>
        <p:spPr>
          <a:xfrm>
            <a:off x="800100" y="249238"/>
            <a:ext cx="7543800" cy="1450975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Angaben im Fachmittelschulausweis</a:t>
            </a:r>
          </a:p>
        </p:txBody>
      </p:sp>
      <p:sp>
        <p:nvSpPr>
          <p:cNvPr id="20483" name="Inhaltsplatzhalter 2"/>
          <p:cNvSpPr>
            <a:spLocks noGrp="1" noChangeArrowheads="1"/>
          </p:cNvSpPr>
          <p:nvPr>
            <p:ph idx="1"/>
          </p:nvPr>
        </p:nvSpPr>
        <p:spPr>
          <a:xfrm>
            <a:off x="900113" y="1844675"/>
            <a:ext cx="7847012" cy="4464050"/>
          </a:xfrm>
        </p:spPr>
        <p:txBody>
          <a:bodyPr/>
          <a:lstStyle/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gewählte Fachrichtung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Abschlussnoten der Fächer der Allgemeinbildung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Abschlussnoten der berufsfeldspezifischen Fächer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Titel und Note der Selbstständigen Arbeit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Besondere Schulanlässe mit Prädikat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Bestätigung für berufsfeldbezogenes Praktikum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Bestätigung für Land-/Sozialpraktikum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EECE0D8-8745-6DB7-F3C4-5DDC92648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882683"/>
            <a:ext cx="8175252" cy="525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42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8066087" cy="865188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4. Fachmaturität GN - Allgemeines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27088" y="1773238"/>
            <a:ext cx="8066087" cy="4278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12800" indent="-812800" defTabSz="292100" eaLnBrk="0" hangingPunct="0">
              <a:spcBef>
                <a:spcPct val="20000"/>
              </a:spcBef>
              <a:buChar char="•"/>
              <a:tabLst>
                <a:tab pos="1800225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92100" eaLnBrk="0" hangingPunct="0">
              <a:spcBef>
                <a:spcPct val="20000"/>
              </a:spcBef>
              <a:buChar char="–"/>
              <a:tabLst>
                <a:tab pos="1800225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92100" eaLnBrk="0" hangingPunct="0">
              <a:spcBef>
                <a:spcPct val="20000"/>
              </a:spcBef>
              <a:buChar char="•"/>
              <a:tabLst>
                <a:tab pos="1800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92100" eaLnBrk="0" hangingPunct="0">
              <a:spcBef>
                <a:spcPct val="20000"/>
              </a:spcBef>
              <a:buChar char="–"/>
              <a:tabLst>
                <a:tab pos="1800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92100" eaLnBrk="0" hangingPunct="0">
              <a:spcBef>
                <a:spcPct val="20000"/>
              </a:spcBef>
              <a:buChar char="»"/>
              <a:tabLst>
                <a:tab pos="1800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29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0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29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0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29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0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29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02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2000" b="1" dirty="0">
                <a:latin typeface="Arial" charset="0"/>
              </a:rPr>
              <a:t>Frist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max. 5 Jahre nach dem Erwerb des Fachmittelschulausweises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2000" b="1" dirty="0">
                <a:latin typeface="Arial" charset="0"/>
              </a:rPr>
              <a:t>Voraussetzungen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FMS-Ausweis, Zusatzleistungen erfüllt, FMA genügend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2000" b="1" dirty="0">
                <a:latin typeface="Arial" charset="0"/>
              </a:rPr>
              <a:t>FMA/Fachmaturitätsarbeit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Spezifische schriftliche Arbeit (Untersuchungsbericht oder Projektarbeit) aus dem Bereich des Praktikums</a:t>
            </a:r>
            <a:endParaRPr lang="de-CH" altLang="de-DE" sz="20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2000" b="1" dirty="0">
                <a:latin typeface="Arial" charset="0"/>
              </a:rPr>
              <a:t>Wiederholung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Eine Nachbesserung der FMA ist bei einer Note von 3,5 des schriftlichen Teils möglich.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e-CH" altLang="de-DE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Die Fachmaturität kann einmal wiederholt werden.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e-CH" altLang="de-DE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208962" cy="936625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4. Fachmaturität </a:t>
            </a:r>
            <a:r>
              <a:rPr lang="de-CH" altLang="de-DE" sz="3200" b="1" dirty="0">
                <a:solidFill>
                  <a:srgbClr val="00B050"/>
                </a:solidFill>
                <a:latin typeface="Arial" panose="020B0604020202020204" pitchFamily="34" charset="0"/>
              </a:rPr>
              <a:t>G</a:t>
            </a:r>
            <a:r>
              <a:rPr lang="de-CH" altLang="de-DE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N - </a:t>
            </a:r>
            <a:r>
              <a:rPr lang="de-CH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Zusatzleistungen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27088" y="1773238"/>
            <a:ext cx="8137525" cy="447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2100" fontAlgn="base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2100" fontAlgn="base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2100" fontAlgn="base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2100" fontAlgn="base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de-CH" altLang="de-DE" sz="2400" b="1" dirty="0">
                <a:solidFill>
                  <a:srgbClr val="00B050"/>
                </a:solidFill>
                <a:latin typeface="Arial" charset="0"/>
                <a:cs typeface="Arial" charset="0"/>
              </a:rPr>
              <a:t>Zusatzleistungen Richtung Gesundheit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de-CH" altLang="de-DE" dirty="0">
                <a:solidFill>
                  <a:srgbClr val="00B050"/>
                </a:solidFill>
                <a:latin typeface="Arial" charset="0"/>
              </a:rPr>
              <a:t>3 Wochen Praktikumsvorbereitung zu Beginn im BZG BS, 1 BZG-Woche</a:t>
            </a:r>
            <a:br>
              <a:rPr lang="de-CH" altLang="de-DE" dirty="0">
                <a:solidFill>
                  <a:srgbClr val="00B050"/>
                </a:solidFill>
                <a:latin typeface="Arial" charset="0"/>
              </a:rPr>
            </a:br>
            <a:r>
              <a:rPr lang="de-CH" altLang="de-DE" dirty="0">
                <a:solidFill>
                  <a:srgbClr val="00B050"/>
                </a:solidFill>
                <a:latin typeface="Arial" charset="0"/>
              </a:rPr>
              <a:t>  Praktikumsbegleitung im Januar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00B050"/>
                </a:solidFill>
                <a:latin typeface="Arial" charset="0"/>
              </a:rPr>
              <a:t> Insgesamt 24 Wochen Praktikum (inkl. BZG-Woche im Januar)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00B050"/>
                </a:solidFill>
                <a:latin typeface="Arial" charset="0"/>
              </a:rPr>
              <a:t> ca. 4 Wochen Fertigstellung Fachmaturitätsarbeit (Feb.-März)</a:t>
            </a:r>
          </a:p>
          <a:p>
            <a:pPr algn="ctr" eaLnBrk="1" hangingPunct="1"/>
            <a:r>
              <a:rPr lang="de-CH" altLang="de-DE" i="1" dirty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oder</a:t>
            </a:r>
          </a:p>
          <a:p>
            <a:pPr eaLnBrk="1" hangingPunct="1"/>
            <a:r>
              <a:rPr lang="de-CH" altLang="de-DE" b="1" dirty="0">
                <a:solidFill>
                  <a:srgbClr val="00B050"/>
                </a:solidFill>
                <a:latin typeface="Arial" charset="0"/>
              </a:rPr>
              <a:t>integriert in der 3-jährigen HF-Ausbildung</a:t>
            </a:r>
            <a:r>
              <a:rPr lang="de-CH" altLang="de-DE" dirty="0">
                <a:solidFill>
                  <a:srgbClr val="00B050"/>
                </a:solidFill>
                <a:latin typeface="Arial" charset="0"/>
              </a:rPr>
              <a:t> Pflege, medizinisch-technische Radiologie bzw. biomedizinische Analytik am BZG BS (Start: Mitte September) </a:t>
            </a:r>
            <a:r>
              <a:rPr lang="de-CH" altLang="de-DE" dirty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(für starke Schüler/innen, da keine Freistellung für FMA)</a:t>
            </a:r>
          </a:p>
          <a:p>
            <a:pPr eaLnBrk="1" hangingPunct="1"/>
            <a:endParaRPr lang="de-CH" altLang="de-DE" dirty="0">
              <a:solidFill>
                <a:srgbClr val="00B050"/>
              </a:solidFill>
              <a:latin typeface="Arial" charset="0"/>
              <a:cs typeface="Times New Roman" pitchFamily="18" charset="0"/>
            </a:endParaRPr>
          </a:p>
          <a:p>
            <a:pPr eaLnBrk="1" hangingPunct="1"/>
            <a:endParaRPr lang="de-CH" altLang="de-DE" sz="1000" b="1" dirty="0">
              <a:solidFill>
                <a:srgbClr val="724209"/>
              </a:solidFill>
              <a:latin typeface="Arial" charset="0"/>
            </a:endParaRPr>
          </a:p>
          <a:p>
            <a:pPr eaLnBrk="1" hangingPunct="1"/>
            <a:r>
              <a:rPr lang="de-CH" altLang="de-DE" sz="2400" b="1" dirty="0">
                <a:solidFill>
                  <a:srgbClr val="724209"/>
                </a:solidFill>
                <a:latin typeface="Arial" charset="0"/>
              </a:rPr>
              <a:t>Zusatzleistungen Richtung Naturwissenschaften</a:t>
            </a:r>
          </a:p>
          <a:p>
            <a:pPr eaLnBrk="1" hangingPunct="1"/>
            <a:r>
              <a:rPr lang="de-CH" altLang="de-DE" dirty="0">
                <a:solidFill>
                  <a:srgbClr val="724209"/>
                </a:solidFill>
                <a:latin typeface="Arial" charset="0"/>
              </a:rPr>
              <a:t>12 Monate Praktikum im Berufsfeld </a:t>
            </a:r>
            <a:r>
              <a:rPr lang="de-CH" altLang="de-DE" sz="1600" dirty="0">
                <a:solidFill>
                  <a:srgbClr val="724209"/>
                </a:solidFill>
                <a:latin typeface="Arial" charset="0"/>
              </a:rPr>
              <a:t>(FH ZHAW unterstützt bei der Praktikumssuche, Voraussetzung selbstständige Auseinandersetzung mit Bewerbungsprozess; </a:t>
            </a:r>
            <a:r>
              <a:rPr lang="de-CH" sz="1600" u="sng" dirty="0">
                <a:solidFill>
                  <a:srgbClr val="0563C1"/>
                </a:solidFill>
                <a:latin typeface="&amp;quot"/>
                <a:hlinkClick r:id="rId3"/>
              </a:rPr>
              <a:t>studiensekretariat.lsfm@zhaw.ch</a:t>
            </a:r>
            <a:r>
              <a:rPr lang="de-CH" altLang="de-DE" sz="1600" dirty="0">
                <a:solidFill>
                  <a:srgbClr val="724209"/>
                </a:solidFill>
                <a:latin typeface="Arial" charset="0"/>
              </a:rPr>
              <a:t>)</a:t>
            </a:r>
          </a:p>
        </p:txBody>
      </p:sp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208962" cy="936625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Freiwilliges Laboreinführungspraktikum</a:t>
            </a:r>
            <a:endParaRPr lang="de-CH" altLang="de-DE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14529" y="1763322"/>
            <a:ext cx="8137525" cy="46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92100"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2100" fontAlgn="base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2100" fontAlgn="base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2100" fontAlgn="base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2100" fontAlgn="base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975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Unterstützendes Angebot der ZHAW für Bachelorstudium der </a:t>
            </a:r>
            <a:r>
              <a:rPr lang="de-CH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Chemie</a:t>
            </a: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de-CH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Biotechnologie</a:t>
            </a: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oder </a:t>
            </a:r>
            <a:r>
              <a:rPr lang="de-CH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Lebensmitteltechnologie</a:t>
            </a:r>
          </a:p>
          <a:p>
            <a:pPr marL="180975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Vorteil: gute praktische und theoretische Kenntnisse bzgl. Laborarbeit</a:t>
            </a:r>
          </a:p>
          <a:p>
            <a:pPr marL="180975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Inhalte des Kurses: Labortechniken, Analytik, </a:t>
            </a:r>
            <a:r>
              <a:rPr lang="de-CH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wissenschaftl</a:t>
            </a: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. Arbeiten, fachspezifische Methoden, sowie Kenntnisse in Arbeitssicherheit</a:t>
            </a:r>
          </a:p>
          <a:p>
            <a:pPr marL="180975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Dauer: 2 Monate, KW 30 bis 37 (etwa Ende Juli-Mitte Sept.)</a:t>
            </a:r>
          </a:p>
          <a:p>
            <a:pPr marL="180975" lvl="3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Dauer wird für FMA-Praktikum angerechnet (danach noch 10 Monate FMA Praktikum)</a:t>
            </a:r>
          </a:p>
          <a:p>
            <a:pPr marL="180975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Ort: Wädenswil, Zürcher Fachhochschule, 10 Plätze/Jahr verfügbar</a:t>
            </a:r>
          </a:p>
          <a:p>
            <a:pPr marL="180975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Kosten: 500 CHF bei Studium innerhalb von 2 Jahren an ZHAW Wädenswil, sonst 2500CHF</a:t>
            </a:r>
          </a:p>
          <a:p>
            <a:pPr marL="180975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Sehr gute Bewerbungsunterlagen rechtzeitig einreichen, evtl. Gespräch</a:t>
            </a:r>
            <a:endParaRPr lang="de-CH" sz="105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sz="1600" dirty="0">
                <a:solidFill>
                  <a:schemeClr val="accent2">
                    <a:lumMod val="50000"/>
                  </a:schemeClr>
                </a:solidFill>
                <a:latin typeface="Arial" charset="0"/>
                <a:hlinkClick r:id="rId3"/>
              </a:rPr>
              <a:t>https://www.zhaw.ch/storage/lsfm/studium/bachelor/laboreinfuehrungspraktikum.pdf</a:t>
            </a:r>
            <a:endParaRPr lang="de-CH" sz="16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55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208962" cy="936625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4. Fachmaturität </a:t>
            </a:r>
            <a:r>
              <a:rPr lang="de-CH" altLang="de-DE" sz="3200" b="1" dirty="0">
                <a:solidFill>
                  <a:srgbClr val="00B050"/>
                </a:solidFill>
                <a:latin typeface="Arial" panose="020B0604020202020204" pitchFamily="34" charset="0"/>
              </a:rPr>
              <a:t>G</a:t>
            </a:r>
            <a:r>
              <a:rPr lang="de-CH" altLang="de-DE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N</a:t>
            </a:r>
            <a:r>
              <a:rPr lang="de-CH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 - Termine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27584" y="1757548"/>
            <a:ext cx="7489328" cy="43396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44846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4846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484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4846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4846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800" b="1" dirty="0">
                <a:latin typeface="Arial" charset="0"/>
              </a:rPr>
              <a:t>Details siehe Zeitpläne im Downloadbereich der FMS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solidFill>
                  <a:srgbClr val="00B050"/>
                </a:solidFill>
                <a:latin typeface="Arial" charset="0"/>
              </a:rPr>
              <a:t>Anmeldeschluss G: 	Ende März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Anmeldeschluss N:	Anfang Juni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latin typeface="Arial" charset="0"/>
              </a:rPr>
              <a:t>Abgabe Praktikumsvereinbarung:	Mitte/Ende Juni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Beginn Praktikum N:	ab Juli (12 Monate)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solidFill>
                  <a:srgbClr val="00B050"/>
                </a:solidFill>
                <a:latin typeface="Arial" charset="0"/>
              </a:rPr>
              <a:t>Vorbereitungsmodul BZG I: 	August (3 Wochen)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solidFill>
                  <a:srgbClr val="00B050"/>
                </a:solidFill>
                <a:latin typeface="Arial" charset="0"/>
              </a:rPr>
              <a:t>Beginn Praktikum G:	September (24 Wochen)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solidFill>
                  <a:srgbClr val="00B050"/>
                </a:solidFill>
                <a:latin typeface="Arial" charset="0"/>
              </a:rPr>
              <a:t>Vorbereitungsmodul BZG II:	Anfang Januar (1 Woche)	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de-CH" altLang="de-DE" sz="16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Obligatorischer Konzeptkurs N:	Mitte September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latin typeface="Arial" charset="0"/>
              </a:rPr>
              <a:t>Einreichung Konzept FMA:	Mitte Oktober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latin typeface="Arial" charset="0"/>
              </a:rPr>
              <a:t>Abgabe Fachmaturitätsarbeit: 	Mitte März	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latin typeface="Arial" charset="0"/>
              </a:rPr>
              <a:t>Mündliche Präsentationen:	April/Mai </a:t>
            </a:r>
            <a:r>
              <a:rPr lang="de-CH" altLang="de-DE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</a:t>
            </a:r>
            <a:r>
              <a:rPr lang="de-CH" altLang="de-DE" sz="1600" dirty="0">
                <a:latin typeface="Arial" charset="0"/>
              </a:rPr>
              <a:t>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latin typeface="Arial" charset="0"/>
              </a:rPr>
              <a:t>Fachmaturitätszeugnis/-feier:	Juni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de-CH" altLang="de-DE" sz="1600" dirty="0">
                <a:latin typeface="Arial" charset="0"/>
              </a:rPr>
              <a:t>Start HF/FH:	August </a:t>
            </a:r>
            <a:endParaRPr lang="de-CH" altLang="de-DE" sz="1800" dirty="0">
              <a:latin typeface="Arial" charset="0"/>
            </a:endParaRPr>
          </a:p>
        </p:txBody>
      </p:sp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543800" cy="1449388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rgbClr val="00B050"/>
                </a:solidFill>
                <a:latin typeface="Arial" panose="020B0604020202020204" pitchFamily="34" charset="0"/>
              </a:rPr>
              <a:t>5. Anschlüsse HF      Gesundheit </a:t>
            </a:r>
            <a:r>
              <a:rPr lang="de-CH" altLang="de-DE" sz="1400" b="1" dirty="0">
                <a:solidFill>
                  <a:srgbClr val="00B050"/>
                </a:solidFill>
                <a:latin typeface="Arial" panose="020B0604020202020204" pitchFamily="34" charset="0"/>
              </a:rPr>
              <a:t>(Auswahl)</a:t>
            </a:r>
            <a:endParaRPr lang="de-CH" altLang="de-DE" sz="32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827088" y="1782763"/>
            <a:ext cx="7556500" cy="457766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altLang="de-DE" sz="2000" b="1" dirty="0">
                <a:latin typeface="Arial" charset="0"/>
              </a:rPr>
              <a:t>Höhere Fachschule</a:t>
            </a:r>
            <a:endParaRPr lang="de-CH" altLang="de-DE" sz="2000" dirty="0">
              <a:solidFill>
                <a:srgbClr val="40404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</a:t>
            </a: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Pflege (BS)</a:t>
            </a:r>
          </a:p>
          <a:p>
            <a:pPr marL="180975" indent="-180975"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Biomedizinische Analytik (BS)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Radiologie (BS)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Rettungssanität (BE, ZH)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Operationstechnik (BE, AG)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Orthoptik (ZH)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Aktivierung (ZH, BE)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Dentalhygiene (BE, ZH)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Sport </a:t>
            </a:r>
            <a:r>
              <a:rPr lang="de-CH" altLang="de-DE" sz="1600" dirty="0" err="1">
                <a:solidFill>
                  <a:srgbClr val="404040"/>
                </a:solidFill>
                <a:latin typeface="Arial" charset="0"/>
              </a:rPr>
              <a:t>Bsc</a:t>
            </a: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(BE)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Medizinische Massage (BE, ZH)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 Physiotherapie (Deutschland, </a:t>
            </a:r>
            <a:r>
              <a:rPr lang="de-CH" altLang="de-DE" sz="1050" dirty="0">
                <a:solidFill>
                  <a:srgbClr val="404040"/>
                </a:solidFill>
                <a:latin typeface="Arial" charset="0"/>
              </a:rPr>
              <a:t>in der Schweiz nur als FH-Studiengang möglich</a:t>
            </a: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)</a:t>
            </a:r>
            <a:endParaRPr lang="de-CH" altLang="de-DE" sz="1400" dirty="0">
              <a:latin typeface="Arial" charset="0"/>
            </a:endParaRP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543800" cy="1449388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rgbClr val="00B050"/>
                </a:solidFill>
                <a:latin typeface="Arial" panose="020B0604020202020204" pitchFamily="34" charset="0"/>
              </a:rPr>
              <a:t>5. Anschlüsse FH      Gesundheit </a:t>
            </a:r>
            <a:r>
              <a:rPr lang="de-CH" altLang="de-DE" sz="1400" b="1" dirty="0">
                <a:solidFill>
                  <a:srgbClr val="00B050"/>
                </a:solidFill>
                <a:latin typeface="Arial" panose="020B0604020202020204" pitchFamily="34" charset="0"/>
              </a:rPr>
              <a:t>(Auswahl)</a:t>
            </a:r>
            <a:endParaRPr lang="de-CH" altLang="de-DE" sz="32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827088" y="1782763"/>
            <a:ext cx="7848600" cy="40267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altLang="de-DE" sz="2000" b="1" dirty="0">
                <a:latin typeface="Arial" charset="0"/>
              </a:rPr>
              <a:t>Fachhochschule</a:t>
            </a:r>
            <a:endParaRPr lang="de-CH" altLang="de-DE" sz="2400" b="1" dirty="0">
              <a:latin typeface="Arial" charset="0"/>
            </a:endParaRPr>
          </a:p>
          <a:p>
            <a:pPr marL="180975" indent="-180975"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Pflege (ZH, BE, BS)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Physiotherapie (BS, ZH, BE, TI, Deutschland)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Ergotherapie (ZH)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Osteopathie (JU)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Ernährungsberatung (ZH, BE)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Geburtshilfe (Hebamme) (ZH, BE)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Gesundheitsförderung und Prävention (ZH)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Radiologie (VD)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555625"/>
            <a:ext cx="7772400" cy="11430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5. Anschlüsse HF   Naturwissenschaften</a:t>
            </a:r>
          </a:p>
        </p:txBody>
      </p:sp>
      <p:sp>
        <p:nvSpPr>
          <p:cNvPr id="3" name="Rechteck 2"/>
          <p:cNvSpPr/>
          <p:nvPr/>
        </p:nvSpPr>
        <p:spPr>
          <a:xfrm>
            <a:off x="827088" y="1844675"/>
            <a:ext cx="7921376" cy="1195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de-CH" altLang="de-DE" sz="2000" b="1" dirty="0">
                <a:latin typeface="Arial" charset="0"/>
              </a:rPr>
              <a:t>Höhere Fachschule </a:t>
            </a:r>
            <a:r>
              <a:rPr lang="de-CH" altLang="de-DE" sz="1400" dirty="0">
                <a:latin typeface="Arial" charset="0"/>
              </a:rPr>
              <a:t>Auswahl</a:t>
            </a:r>
          </a:p>
          <a:p>
            <a:pPr marL="180975" indent="-180975" eaLnBrk="1" hangingPunct="1">
              <a:lnSpc>
                <a:spcPct val="15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Lebensmitteltechnik (FR)</a:t>
            </a:r>
          </a:p>
          <a:p>
            <a:pPr marL="180975" indent="-180975" eaLnBrk="1" hangingPunct="1">
              <a:lnSpc>
                <a:spcPct val="15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1600" dirty="0">
                <a:solidFill>
                  <a:srgbClr val="404040"/>
                </a:solidFill>
                <a:latin typeface="Arial" charset="0"/>
              </a:rPr>
              <a:t>Agro-Kaufmann/Kauffrau (BE)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pic>
        <p:nvPicPr>
          <p:cNvPr id="2" name="Grafik 1">
            <a:hlinkClick r:id="rId4"/>
            <a:extLst>
              <a:ext uri="{FF2B5EF4-FFF2-40B4-BE49-F238E27FC236}">
                <a16:creationId xmlns:a16="http://schemas.microsoft.com/office/drawing/2014/main" id="{0C4933E2-ECD0-4366-BF39-BEB2B28D69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76" y="3277554"/>
            <a:ext cx="7630522" cy="1080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003D7DF-27FB-4502-AB0E-545749AF4E54}"/>
              </a:ext>
            </a:extLst>
          </p:cNvPr>
          <p:cNvSpPr txBox="1"/>
          <p:nvPr/>
        </p:nvSpPr>
        <p:spPr>
          <a:xfrm>
            <a:off x="827088" y="4594841"/>
            <a:ext cx="763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Quellenangabe (aufgerufen am: 31.10.2022):</a:t>
            </a:r>
          </a:p>
          <a:p>
            <a:r>
              <a:rPr lang="de-CH" dirty="0">
                <a:hlinkClick r:id="rId4"/>
              </a:rPr>
              <a:t>https://www.berufsberatung.ch/dyn/show/3466?lang=de</a:t>
            </a:r>
            <a:endParaRPr lang="de-C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555625"/>
            <a:ext cx="7772400" cy="11430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5. Anschlüsse FH   Naturwissenschaften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BFE0E66-D83C-4692-8595-7E325F482100}"/>
              </a:ext>
            </a:extLst>
          </p:cNvPr>
          <p:cNvSpPr/>
          <p:nvPr/>
        </p:nvSpPr>
        <p:spPr>
          <a:xfrm>
            <a:off x="827088" y="1844675"/>
            <a:ext cx="7921376" cy="427501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de-CH" altLang="de-DE" sz="2000" b="1" dirty="0">
                <a:latin typeface="Arial" charset="0"/>
              </a:rPr>
              <a:t>Fachhochschule </a:t>
            </a:r>
            <a:r>
              <a:rPr lang="de-CH" altLang="de-DE" sz="1400" dirty="0">
                <a:latin typeface="Arial" charset="0"/>
              </a:rPr>
              <a:t>Auswahl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Chemie (FHNW, ZH)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Biotechnologie (ZH)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Pharmatechnologie (FHNW)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Facility Management (ZH)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Informatik (FHNW, BE)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Medizininformatik (FHNW, BE)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Medizintechnik (LU, BE, BS, ZHAW)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I-Competence, Verbindung von Informatik, Design, Management (FHNW)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Architektur / Bauingenieurwesen / Geomatik / Energie- und </a:t>
            </a:r>
            <a:br>
              <a:rPr lang="de-CH" altLang="de-DE" dirty="0">
                <a:solidFill>
                  <a:srgbClr val="404040"/>
                </a:solidFill>
                <a:latin typeface="Arial" charset="0"/>
              </a:rPr>
            </a:b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 Umwelttechnik (FHNW, BE)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Life Science (FHNW)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Umweltingenieurwesen (FHNW, ZHAW)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Lebensmitteltechnologie (ZHAW, BE)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dirty="0">
                <a:solidFill>
                  <a:srgbClr val="404040"/>
                </a:solidFill>
                <a:latin typeface="Arial" charset="0"/>
              </a:rPr>
              <a:t> Agronomie (BE)</a:t>
            </a:r>
          </a:p>
        </p:txBody>
      </p:sp>
    </p:spTree>
    <p:extLst>
      <p:ext uri="{BB962C8B-B14F-4D97-AF65-F5344CB8AC3E}">
        <p14:creationId xmlns:p14="http://schemas.microsoft.com/office/powerpoint/2010/main" val="3371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el 4"/>
          <p:cNvSpPr>
            <a:spLocks noGrp="1" noChangeArrowheads="1"/>
          </p:cNvSpPr>
          <p:nvPr>
            <p:ph type="title"/>
          </p:nvPr>
        </p:nvSpPr>
        <p:spPr>
          <a:xfrm>
            <a:off x="815975" y="195263"/>
            <a:ext cx="7543800" cy="1450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Orientierung über die FMS-Abschlüsse</a:t>
            </a: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0" name="Inhaltsplatzhalter 2"/>
          <p:cNvSpPr>
            <a:spLocks noGrp="1" noChangeArrowheads="1"/>
          </p:cNvSpPr>
          <p:nvPr>
            <p:ph idx="1"/>
          </p:nvPr>
        </p:nvSpPr>
        <p:spPr>
          <a:xfrm>
            <a:off x="822325" y="1844675"/>
            <a:ext cx="7635875" cy="4320629"/>
          </a:xfrm>
        </p:spPr>
        <p:txBody>
          <a:bodyPr/>
          <a:lstStyle/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Überblick Ausbildungswege </a:t>
            </a: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Unterschiede Ausbildung </a:t>
            </a:r>
            <a:r>
              <a:rPr lang="de-CH" altLang="de-DE" sz="1800" b="1" dirty="0">
                <a:latin typeface="Arial" charset="0"/>
              </a:rPr>
              <a:t>H</a:t>
            </a:r>
            <a:r>
              <a:rPr lang="de-CH" altLang="de-DE" sz="1800" dirty="0">
                <a:latin typeface="Arial" charset="0"/>
              </a:rPr>
              <a:t>öhere </a:t>
            </a:r>
            <a:r>
              <a:rPr lang="de-CH" altLang="de-DE" sz="1800" b="1" dirty="0">
                <a:latin typeface="Arial" charset="0"/>
              </a:rPr>
              <a:t>F</a:t>
            </a:r>
            <a:r>
              <a:rPr lang="de-CH" altLang="de-DE" sz="1800" dirty="0">
                <a:latin typeface="Arial" charset="0"/>
              </a:rPr>
              <a:t>achschulen (HF) und </a:t>
            </a:r>
            <a:r>
              <a:rPr lang="de-CH" altLang="de-DE" sz="1800" b="1" dirty="0" err="1">
                <a:latin typeface="Arial" charset="0"/>
              </a:rPr>
              <a:t>F</a:t>
            </a:r>
            <a:r>
              <a:rPr lang="de-CH" altLang="de-DE" sz="1800" dirty="0" err="1">
                <a:latin typeface="Arial" charset="0"/>
              </a:rPr>
              <a:t>ach</a:t>
            </a:r>
            <a:r>
              <a:rPr lang="de-CH" altLang="de-DE" sz="1800" b="1" dirty="0" err="1">
                <a:latin typeface="Arial" charset="0"/>
              </a:rPr>
              <a:t>H</a:t>
            </a:r>
            <a:r>
              <a:rPr lang="de-CH" altLang="de-DE" sz="1800" dirty="0" err="1">
                <a:latin typeface="Arial" charset="0"/>
              </a:rPr>
              <a:t>ochschulen</a:t>
            </a:r>
            <a:r>
              <a:rPr lang="de-CH" altLang="de-DE" sz="1800" dirty="0">
                <a:latin typeface="Arial" charset="0"/>
              </a:rPr>
              <a:t> (FH)</a:t>
            </a: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Fachmittelschulabschluss → </a:t>
            </a:r>
            <a:r>
              <a:rPr lang="de-CH" altLang="de-DE" sz="1800" b="1" dirty="0">
                <a:latin typeface="Arial" charset="0"/>
              </a:rPr>
              <a:t>HF</a:t>
            </a:r>
            <a:r>
              <a:rPr lang="de-CH" altLang="de-DE" sz="1800" dirty="0">
                <a:latin typeface="Arial" charset="0"/>
              </a:rPr>
              <a:t>-Zugang</a:t>
            </a: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Fachmaturität GN → </a:t>
            </a:r>
            <a:r>
              <a:rPr lang="de-CH" altLang="de-DE" sz="1800" b="1" dirty="0">
                <a:latin typeface="Arial" charset="0"/>
              </a:rPr>
              <a:t>FH</a:t>
            </a:r>
            <a:r>
              <a:rPr lang="de-CH" altLang="de-DE" sz="1800" dirty="0">
                <a:latin typeface="Arial" charset="0"/>
              </a:rPr>
              <a:t>-Zugang</a:t>
            </a: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Anschlüsse </a:t>
            </a:r>
            <a:r>
              <a:rPr lang="de-CH" altLang="de-DE" sz="1800" b="1" dirty="0">
                <a:latin typeface="Arial" charset="0"/>
              </a:rPr>
              <a:t>H</a:t>
            </a:r>
            <a:r>
              <a:rPr lang="de-CH" altLang="de-DE" sz="1800" dirty="0">
                <a:latin typeface="Arial" charset="0"/>
              </a:rPr>
              <a:t>öheren </a:t>
            </a:r>
            <a:r>
              <a:rPr lang="de-CH" altLang="de-DE" sz="1800" b="1" dirty="0">
                <a:latin typeface="Arial" charset="0"/>
              </a:rPr>
              <a:t>F</a:t>
            </a:r>
            <a:r>
              <a:rPr lang="de-CH" altLang="de-DE" sz="1800" dirty="0">
                <a:latin typeface="Arial" charset="0"/>
              </a:rPr>
              <a:t>achschulen (HF) und </a:t>
            </a:r>
            <a:r>
              <a:rPr lang="de-CH" altLang="de-DE" sz="1800" b="1" dirty="0" err="1">
                <a:latin typeface="Arial" charset="0"/>
              </a:rPr>
              <a:t>F</a:t>
            </a:r>
            <a:r>
              <a:rPr lang="de-CH" altLang="de-DE" sz="1800" dirty="0" err="1">
                <a:latin typeface="Arial" charset="0"/>
              </a:rPr>
              <a:t>ach</a:t>
            </a:r>
            <a:r>
              <a:rPr lang="de-CH" altLang="de-DE" sz="1800" b="1" dirty="0" err="1">
                <a:latin typeface="Arial" charset="0"/>
              </a:rPr>
              <a:t>H</a:t>
            </a:r>
            <a:r>
              <a:rPr lang="de-CH" altLang="de-DE" sz="1800" dirty="0" err="1">
                <a:latin typeface="Arial" charset="0"/>
              </a:rPr>
              <a:t>ochschulen</a:t>
            </a:r>
            <a:r>
              <a:rPr lang="de-CH" altLang="de-DE" sz="1800" dirty="0">
                <a:latin typeface="Arial" charset="0"/>
              </a:rPr>
              <a:t> (FH)</a:t>
            </a: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Passerelle → Zugang zur Universität, ETH</a:t>
            </a: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Unterlagen Fachmaturität</a:t>
            </a: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DE" altLang="de-DE" sz="1800" dirty="0">
                <a:latin typeface="Arial" charset="0"/>
              </a:rPr>
              <a:t>Auswahl: typische Praktikumsorte und Tätigkeiten G und N</a:t>
            </a:r>
            <a:endParaRPr lang="de-CH" altLang="de-DE" sz="1800" dirty="0">
              <a:latin typeface="Arial" charset="0"/>
            </a:endParaRP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Strategien zur Praktikumssuche für Fachmaturität </a:t>
            </a:r>
          </a:p>
          <a:p>
            <a:pPr marL="266700" indent="-266700">
              <a:spcBef>
                <a:spcPct val="50000"/>
              </a:spcBef>
              <a:buFont typeface="Times New Roman" pitchFamily="18" charset="0"/>
              <a:buAutoNum type="arabicPeriod"/>
            </a:pPr>
            <a:r>
              <a:rPr lang="de-CH" altLang="de-DE" sz="1800" dirty="0">
                <a:latin typeface="Arial" charset="0"/>
              </a:rPr>
              <a:t>Fragen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5E77613-AD6F-896D-EBE2-69B7EEBE7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836386"/>
            <a:ext cx="8247260" cy="530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40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CH" alt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6. Passerelle – Zugang zur Universität, ETH</a:t>
            </a:r>
          </a:p>
        </p:txBody>
      </p:sp>
      <p:pic>
        <p:nvPicPr>
          <p:cNvPr id="5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0A88FAB2-0711-4831-AFA0-7C84334C57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916113"/>
            <a:ext cx="7848600" cy="4105275"/>
          </a:xfrm>
        </p:spPr>
        <p:txBody>
          <a:bodyPr rtlCol="0">
            <a:normAutofit lnSpcReduction="10000"/>
          </a:bodyPr>
          <a:lstStyle/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Voraussetzung: 	Fachmaturität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Dauer: 		1 Jahr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Kosten:		CHF 5’200.-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Fächer: 		D, E, M, Bio, </a:t>
            </a:r>
            <a:r>
              <a:rPr lang="de-CH" altLang="de-D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Ch</a:t>
            </a: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de-CH" altLang="de-D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Ph</a:t>
            </a: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de-CH" altLang="de-D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Gg</a:t>
            </a: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de-CH" altLang="de-D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Gs</a:t>
            </a: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841375" lvl="4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			</a:t>
            </a:r>
            <a:r>
              <a:rPr lang="de-CH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Hohe Ansprüche an Wissen und intellektuelle 			Fähigkeiten der Studierenden, hoher Anteil 			Selbststudium (ca. 60% der </a:t>
            </a:r>
            <a:r>
              <a:rPr lang="de-CH" altLang="de-DE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SuS</a:t>
            </a:r>
            <a:r>
              <a:rPr lang="de-CH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bestehen)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Voraussetzungen: 	Notendurchschnitt von 4.8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			D, E, M mind.14.5 Punkte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Infoabend:		Anfang Februar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Anmeldeschluss: 	Ende März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Webseite:		</a:t>
            </a: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4"/>
              </a:rPr>
              <a:t>https://www.passerellebasel.ch/</a:t>
            </a: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7632700" cy="5762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CH" altLang="de-D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7. Unterlagen Fachmaturität 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754D8B6-E4A1-49F5-9C7A-C1E96D6F25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1778143"/>
            <a:ext cx="7848600" cy="4603185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None/>
            </a:pPr>
            <a:r>
              <a:rPr lang="de-CH" altLang="de-DE" dirty="0">
                <a:latin typeface="Arial" charset="0"/>
              </a:rPr>
              <a:t>Webseite der FMS Basel / Downloads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None/>
            </a:pPr>
            <a:r>
              <a:rPr lang="de-CH" altLang="de-DE" dirty="0">
                <a:latin typeface="Arial" charset="0"/>
                <a:hlinkClick r:id="rId4"/>
              </a:rPr>
              <a:t>https://www.fmsbasel.ch/downloads/fachmaturitaet#FM_GN</a:t>
            </a:r>
            <a:endParaRPr lang="de-CH" altLang="de-DE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None/>
            </a:pPr>
            <a:endParaRPr lang="de-CH" altLang="de-DE" sz="400" dirty="0">
              <a:latin typeface="Arial" charset="0"/>
            </a:endParaRPr>
          </a:p>
          <a:p>
            <a:pPr marL="180975" lvl="0" indent="-180975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Font typeface="Arial" charset="0"/>
              <a:buChar char="•"/>
            </a:pPr>
            <a:r>
              <a:rPr lang="de-CH" altLang="de-DE" sz="1800" dirty="0">
                <a:latin typeface="Arial" charset="0"/>
              </a:rPr>
              <a:t>Digitale Anmeldung zur Fachmaturität GN </a:t>
            </a:r>
          </a:p>
          <a:p>
            <a:pPr marL="180975" lvl="0" indent="-180975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Font typeface="Arial" charset="0"/>
              <a:buChar char="•"/>
            </a:pPr>
            <a:r>
              <a:rPr lang="de-CH" altLang="de-DE" sz="1800" dirty="0">
                <a:solidFill>
                  <a:srgbClr val="00B050"/>
                </a:solidFill>
                <a:latin typeface="Arial" charset="0"/>
              </a:rPr>
              <a:t>Anmeldeformular BZG Fachmaturität G</a:t>
            </a:r>
          </a:p>
          <a:p>
            <a:pPr marL="180975" lvl="0" indent="-180975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Font typeface="Arial" charset="0"/>
              <a:buChar char="•"/>
            </a:pPr>
            <a:r>
              <a:rPr lang="de-CH" altLang="de-DE" sz="1800" dirty="0">
                <a:solidFill>
                  <a:srgbClr val="00B050"/>
                </a:solidFill>
                <a:latin typeface="Arial" charset="0"/>
              </a:rPr>
              <a:t>Praktikumsvereinbarung G </a:t>
            </a:r>
            <a:r>
              <a:rPr lang="de-CH" altLang="de-DE" sz="1800" dirty="0">
                <a:latin typeface="Arial" charset="0"/>
              </a:rPr>
              <a:t>/ </a:t>
            </a:r>
            <a:r>
              <a:rPr lang="de-CH" altLang="de-DE" sz="1800" dirty="0">
                <a:solidFill>
                  <a:srgbClr val="E48312">
                    <a:lumMod val="50000"/>
                  </a:srgbClr>
                </a:solidFill>
                <a:latin typeface="Arial" charset="0"/>
              </a:rPr>
              <a:t>Praktikumsvereinbarung N (digital einreichen)</a:t>
            </a:r>
          </a:p>
          <a:p>
            <a:pPr marL="180975" indent="-180975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Font typeface="Arial" charset="0"/>
              <a:buChar char="•"/>
            </a:pPr>
            <a:r>
              <a:rPr lang="de-CH" altLang="de-DE" sz="1800" dirty="0">
                <a:solidFill>
                  <a:srgbClr val="00B050"/>
                </a:solidFill>
                <a:latin typeface="Arial" charset="0"/>
              </a:rPr>
              <a:t>Rahmenbedingungen Praktikum G </a:t>
            </a:r>
            <a:r>
              <a:rPr lang="de-CH" altLang="de-DE" sz="1800" dirty="0">
                <a:solidFill>
                  <a:srgbClr val="E48312">
                    <a:lumMod val="50000"/>
                  </a:srgbClr>
                </a:solidFill>
                <a:latin typeface="Arial" charset="0"/>
              </a:rPr>
              <a:t>/ Rahmenbedingungen Praktikum N</a:t>
            </a:r>
          </a:p>
          <a:p>
            <a:pPr marL="180975" indent="-180975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Font typeface="Arial" charset="0"/>
              <a:buChar char="•"/>
            </a:pPr>
            <a:r>
              <a:rPr lang="de-CH" altLang="de-DE" sz="1800" dirty="0">
                <a:solidFill>
                  <a:srgbClr val="E48312">
                    <a:lumMod val="50000"/>
                  </a:srgbClr>
                </a:solidFill>
                <a:latin typeface="Arial" charset="0"/>
              </a:rPr>
              <a:t>Information zu Praktikumsplätzen N </a:t>
            </a:r>
            <a:r>
              <a:rPr lang="de-CH" altLang="de-DE" sz="1800" dirty="0">
                <a:solidFill>
                  <a:srgbClr val="E48312">
                    <a:lumMod val="50000"/>
                  </a:srgbClr>
                </a:solidFill>
                <a:latin typeface="Arial" charset="0"/>
                <a:sym typeface="Wingdings" panose="05000000000000000000" pitchFamily="2" charset="2"/>
              </a:rPr>
              <a:t> für neue Betriebe geeignet</a:t>
            </a:r>
            <a:endParaRPr lang="de-CH" altLang="de-DE" sz="1800" dirty="0">
              <a:solidFill>
                <a:srgbClr val="E48312">
                  <a:lumMod val="50000"/>
                </a:srgbClr>
              </a:solidFill>
              <a:latin typeface="Arial" charset="0"/>
            </a:endParaRPr>
          </a:p>
          <a:p>
            <a:pPr marL="180975" indent="-180975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Font typeface="Arial" charset="0"/>
              <a:buChar char="•"/>
            </a:pPr>
            <a:r>
              <a:rPr lang="de-CH" altLang="de-DE" sz="1800" dirty="0">
                <a:latin typeface="Arial" charset="0"/>
              </a:rPr>
              <a:t>Fachrichtungsspezifische Richtlinien zur Fachmaturität GN</a:t>
            </a:r>
            <a:endParaRPr lang="de-CH" altLang="de-DE" sz="1800" dirty="0">
              <a:solidFill>
                <a:srgbClr val="E48312">
                  <a:lumMod val="50000"/>
                </a:srgbClr>
              </a:solidFill>
              <a:latin typeface="Arial" charset="0"/>
            </a:endParaRPr>
          </a:p>
          <a:p>
            <a:pPr marL="180975" lvl="0" indent="-180975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Font typeface="Arial" charset="0"/>
              <a:buChar char="•"/>
            </a:pPr>
            <a:r>
              <a:rPr lang="de-CH" altLang="de-DE" sz="1800" dirty="0">
                <a:latin typeface="Arial" charset="0"/>
              </a:rPr>
              <a:t>Zeitpläne, The</a:t>
            </a: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menfo</a:t>
            </a:r>
            <a:r>
              <a:rPr lang="de-CH" altLang="de-DE" sz="1800" dirty="0">
                <a:latin typeface="Arial" charset="0"/>
              </a:rPr>
              <a:t>rmular, Konzeptformular, Bewertungsbögen, u.a.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None/>
            </a:pPr>
            <a:r>
              <a:rPr lang="de-CH" altLang="de-DE" sz="1800" dirty="0">
                <a:latin typeface="Arial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None/>
            </a:pPr>
            <a:endParaRPr lang="de-CH" altLang="de-DE" sz="200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None/>
            </a:pPr>
            <a:r>
              <a:rPr lang="de-CH" altLang="de-DE" dirty="0">
                <a:latin typeface="Arial" charset="0"/>
              </a:rPr>
              <a:t>FMS Kompakt </a:t>
            </a:r>
          </a:p>
          <a:p>
            <a:pPr marL="180975" lvl="0" indent="-180975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48312"/>
              </a:buClr>
              <a:buFont typeface="Arial" charset="0"/>
              <a:buChar char="•"/>
            </a:pPr>
            <a:r>
              <a:rPr lang="de-CH" altLang="de-DE" sz="1800" dirty="0">
                <a:latin typeface="Arial" charset="0"/>
              </a:rPr>
              <a:t>Fachmittelschulausweis und Fachmaturität</a:t>
            </a:r>
            <a:endParaRPr lang="de-CH" altLang="de-DE" dirty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7632700" cy="576263"/>
          </a:xfrm>
        </p:spPr>
        <p:txBody>
          <a:bodyPr>
            <a:noAutofit/>
          </a:bodyPr>
          <a:lstStyle/>
          <a:p>
            <a:pPr marL="357188" indent="-357188" fontAlgn="auto">
              <a:spcAft>
                <a:spcPts val="0"/>
              </a:spcAft>
              <a:defRPr/>
            </a:pPr>
            <a:r>
              <a:rPr lang="de-CH" alt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8. Auswahl: typische Praktikumsorte und Tätigkeiten </a:t>
            </a:r>
            <a:r>
              <a:rPr lang="de-CH" altLang="de-DE" sz="2400" b="1" dirty="0">
                <a:solidFill>
                  <a:srgbClr val="00B050"/>
                </a:solidFill>
                <a:latin typeface="Arial" panose="020B0604020202020204" pitchFamily="34" charset="0"/>
              </a:rPr>
              <a:t>G </a:t>
            </a:r>
            <a:r>
              <a:rPr lang="de-CH" altLang="de-DE" sz="2400" b="1" dirty="0">
                <a:solidFill>
                  <a:schemeClr val="tx1"/>
                </a:solidFill>
                <a:latin typeface="Arial" panose="020B0604020202020204" pitchFamily="34" charset="0"/>
              </a:rPr>
              <a:t>und</a:t>
            </a:r>
            <a:r>
              <a:rPr lang="de-CH" altLang="de-DE" sz="24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de-CH" altLang="de-D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N</a:t>
            </a:r>
            <a:endParaRPr lang="de-CH" altLang="de-DE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3B91A616-82F5-4D58-8D4A-FDB0B9AF2B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470417"/>
              </p:ext>
            </p:extLst>
          </p:nvPr>
        </p:nvGraphicFramePr>
        <p:xfrm>
          <a:off x="539552" y="1846263"/>
          <a:ext cx="813690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8455">
                  <a:extLst>
                    <a:ext uri="{9D8B030D-6E8A-4147-A177-3AD203B41FA5}">
                      <a16:colId xmlns:a16="http://schemas.microsoft.com/office/drawing/2014/main" val="171215029"/>
                    </a:ext>
                  </a:extLst>
                </a:gridCol>
                <a:gridCol w="4328449">
                  <a:extLst>
                    <a:ext uri="{9D8B030D-6E8A-4147-A177-3AD203B41FA5}">
                      <a16:colId xmlns:a16="http://schemas.microsoft.com/office/drawing/2014/main" val="457937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>
                          <a:solidFill>
                            <a:srgbClr val="00B050"/>
                          </a:solidFill>
                        </a:rPr>
                        <a:t>Gesundheit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Naturwissenschaft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9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/>
                        <a:t>Praktikumsorte</a:t>
                      </a:r>
                      <a:r>
                        <a:rPr lang="de-CH" dirty="0"/>
                        <a:t>: </a:t>
                      </a:r>
                    </a:p>
                    <a:p>
                      <a:r>
                        <a:rPr lang="de-CH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Spitäler, Radiologie, Alters- und Pflegeheime, Physio- und </a:t>
                      </a:r>
                      <a:r>
                        <a:rPr lang="de-CH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Ergotherapiepraxen</a:t>
                      </a:r>
                      <a:r>
                        <a:rPr lang="de-CH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Ernährungsberatung, Hebammenpraxen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/>
                        <a:t>Praktikumsorte</a:t>
                      </a:r>
                      <a:r>
                        <a:rPr lang="de-CH" dirty="0"/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Labore (z.B. chemisch, biologisch, medizinisch,  umweltwissenschaftlich), genetisches/</a:t>
                      </a:r>
                      <a:r>
                        <a:rPr lang="de-CH" sz="1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patholog</a:t>
                      </a:r>
                      <a:r>
                        <a:rPr lang="de-CH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Institut, Architektur-, Zeichnungsbüro, Ingenieurbüro, Lebensmittelhersteller, IT-büro, </a:t>
                      </a:r>
                      <a:r>
                        <a:rPr lang="de-CH" sz="1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landwirtschaftl</a:t>
                      </a:r>
                      <a:r>
                        <a:rPr lang="de-CH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Betriebe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829294"/>
                  </a:ext>
                </a:extLst>
              </a:tr>
              <a:tr h="398561">
                <a:tc>
                  <a:txBody>
                    <a:bodyPr/>
                    <a:lstStyle/>
                    <a:p>
                      <a:r>
                        <a:rPr lang="de-CH" b="1" dirty="0"/>
                        <a:t>Tätigkeiten</a:t>
                      </a:r>
                      <a:r>
                        <a:rPr lang="de-CH" dirty="0"/>
                        <a:t>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Menschen unterstützen, anleiten, begleiten: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 der Nahrungsaufnahme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beim Waschen und Kleiden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beim Mobilisieren, Positionieren,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 der Ausscheidung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 der Gestaltung der Tagesstruktur  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 Personen kommunizieren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Team arbeiten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Hygieneregeln umsetzen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für saubere Umgebung sorgen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/>
                        <a:t>Tätigkeiten</a:t>
                      </a:r>
                      <a:r>
                        <a:rPr lang="de-CH" dirty="0"/>
                        <a:t>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CH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Proben analysieren, auswerten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CH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Vorhaben planen, projektieren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CH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Modelle/Bauteile konstruieren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CH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Gebäude vermessen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CH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Programme anwenden oder entwickeln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400" dirty="0">
                          <a:solidFill>
                            <a:srgbClr val="FF0000"/>
                          </a:solidFill>
                        </a:rPr>
                        <a:t>ACHTUNG: </a:t>
                      </a:r>
                    </a:p>
                    <a:p>
                      <a:r>
                        <a:rPr lang="de-CH" sz="1400" dirty="0">
                          <a:solidFill>
                            <a:srgbClr val="FF0000"/>
                          </a:solidFill>
                        </a:rPr>
                        <a:t>Praktikumsplatz als BMA ist eine überwiegende Labortätigkeit, deshalb gilt es als naturwissenschaftliches Praktikum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86217"/>
                  </a:ext>
                </a:extLst>
              </a:tr>
            </a:tbl>
          </a:graphicData>
        </a:graphic>
      </p:graphicFrame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32415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7632700" cy="57626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CH" alt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9. Strategien zur Praktikumssuche für Fachmaturität</a:t>
            </a:r>
          </a:p>
        </p:txBody>
      </p:sp>
      <p:sp>
        <p:nvSpPr>
          <p:cNvPr id="5" name="Inhaltsplatzhalter 2"/>
          <p:cNvSpPr>
            <a:spLocks noGrp="1" noChangeArrowheads="1"/>
          </p:cNvSpPr>
          <p:nvPr>
            <p:ph idx="1"/>
          </p:nvPr>
        </p:nvSpPr>
        <p:spPr>
          <a:xfrm>
            <a:off x="900113" y="1916832"/>
            <a:ext cx="7488237" cy="4464496"/>
          </a:xfrm>
        </p:spPr>
        <p:txBody>
          <a:bodyPr rtlCol="0">
            <a:normAutofit lnSpcReduction="10000"/>
          </a:bodyPr>
          <a:lstStyle/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Eigene Berufsinteressen hinterfragen (s. Webseite FMS Basel </a:t>
            </a:r>
            <a:r>
              <a:rPr lang="de-CH" altLang="de-DE" dirty="0">
                <a:latin typeface="Arial" charset="0"/>
              </a:rPr>
              <a:t>→ Ausbildung → Fachrichtungen → GN → </a:t>
            </a: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Detaillierte Perspektiven)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Selbstständige Recherche der interessanten Firmen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Aushänge vor dem Sekretariat beachten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Frühzeitige Suche, ab </a:t>
            </a:r>
            <a:r>
              <a:rPr lang="de-CH" altLang="de-DE" dirty="0">
                <a:solidFill>
                  <a:srgbClr val="FF0000"/>
                </a:solidFill>
                <a:latin typeface="Arial" panose="020B0604020202020204" pitchFamily="34" charset="0"/>
              </a:rPr>
              <a:t>SOFORT</a:t>
            </a: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!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Nicht auf einen Fachbereich beschränken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Qualitativ hochwertige Bewerbungsunterlagen verfassen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Viele Bewerbungen verschicken (20-50)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Letztjährige Drittklässler fragen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Berufsinformationstage von HF-, FH-Vertreter/innen FMS Basel: Anfang November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Allgemeine Infos oder Kurzberatung beim BIZ Basel</a:t>
            </a:r>
          </a:p>
        </p:txBody>
      </p:sp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7632700" cy="576263"/>
          </a:xfrm>
        </p:spPr>
        <p:txBody>
          <a:bodyPr>
            <a:noAutofit/>
          </a:bodyPr>
          <a:lstStyle/>
          <a:p>
            <a:pPr marL="357188" indent="-357188" fontAlgn="auto">
              <a:spcAft>
                <a:spcPts val="0"/>
              </a:spcAft>
              <a:defRPr/>
            </a:pPr>
            <a:r>
              <a:rPr lang="de-CH" alt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9. Strategien zur Praktikumssuche für Fachmaturität Naturwissenschaft</a:t>
            </a:r>
          </a:p>
        </p:txBody>
      </p:sp>
      <p:sp>
        <p:nvSpPr>
          <p:cNvPr id="5" name="Inhaltsplatzhalter 2"/>
          <p:cNvSpPr>
            <a:spLocks noGrp="1" noChangeArrowheads="1"/>
          </p:cNvSpPr>
          <p:nvPr>
            <p:ph idx="1"/>
          </p:nvPr>
        </p:nvSpPr>
        <p:spPr>
          <a:xfrm>
            <a:off x="900113" y="1773238"/>
            <a:ext cx="7488237" cy="4536082"/>
          </a:xfrm>
        </p:spPr>
        <p:txBody>
          <a:bodyPr rtlCol="0">
            <a:noAutofit/>
          </a:bodyPr>
          <a:lstStyle/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Übersicht über alle Firmen des "Wirtschaftsverbands Chemie </a:t>
            </a:r>
            <a:r>
              <a:rPr lang="de-CH" altLang="de-DE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Pharma</a:t>
            </a: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Life Science" </a:t>
            </a:r>
            <a:r>
              <a:rPr lang="de-CH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https://www.scienceindustries.ch/portrait/firmen-produkte/gesamtuebersicht</a:t>
            </a:r>
            <a:endParaRPr lang="de-CH" altLang="de-DE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Ansprechperson: Herr Umberto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Raia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, Leiter Ausbildungsinformation am BZG in Münchenstein </a:t>
            </a:r>
            <a: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https://www.bzgbs.ch/ausbildungen/ausbildungsinformation/ </a:t>
            </a:r>
            <a:endParaRPr lang="de-DE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Kontaktaufnahme mit Verantwortlichen für das Laboreinführungspraktikum </a:t>
            </a:r>
            <a: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https://www.zhaw.ch/storage/lsfm/studium/bachelor/laboreinfuehrungspraktikum.pdf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Ziel: Studium an einer FH: Kontaktaufnahme mit Studiengangleitenden und / oder Dozierenden des Studiengangs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Recherche auf gängigen Jobportalen mit dem Suchbegriff Praktika </a:t>
            </a:r>
          </a:p>
          <a:p>
            <a:pPr marL="180975" indent="-180975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Firmensuche nach ausgeschriebenen Stellen </a:t>
            </a:r>
            <a:r>
              <a:rPr lang="de-CH" altLang="de-DE" sz="1800" dirty="0">
                <a:latin typeface="Arial" charset="0"/>
              </a:rPr>
              <a:t>→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Kontaktaufnahme mit dem in den Inseraten aufgeführten Ansprechpartnern</a:t>
            </a:r>
          </a:p>
        </p:txBody>
      </p:sp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46617"/>
      </p:ext>
    </p:extLst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7632700" cy="5762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CH" altLang="de-D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10. Fragen</a:t>
            </a:r>
          </a:p>
        </p:txBody>
      </p:sp>
      <p:sp>
        <p:nvSpPr>
          <p:cNvPr id="5" name="Inhaltsplatzhalter 2"/>
          <p:cNvSpPr>
            <a:spLocks noGrp="1" noChangeArrowheads="1"/>
          </p:cNvSpPr>
          <p:nvPr>
            <p:ph idx="1"/>
          </p:nvPr>
        </p:nvSpPr>
        <p:spPr>
          <a:xfrm>
            <a:off x="900113" y="2087416"/>
            <a:ext cx="7488237" cy="3285800"/>
          </a:xfrm>
        </p:spPr>
        <p:txBody>
          <a:bodyPr rtlCol="0">
            <a:normAutofit/>
          </a:bodyPr>
          <a:lstStyle/>
          <a:p>
            <a:pPr marL="182563" indent="-18256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https://www.fmsbasel.ch/</a:t>
            </a: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182563" indent="-18256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182563" indent="-18256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4"/>
              </a:rPr>
              <a:t>https://www.fmsbasel.ch/downloads/fachmaturitaet#FM_GN</a:t>
            </a: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182563" indent="-18256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182563" indent="-18256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5"/>
              </a:rPr>
              <a:t>https://www.fmsbasel.ch/ausbildung/fachrichtungen/gesundheit-naturwissenschaften-1</a:t>
            </a: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182563" indent="-18256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de-CH" alt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182563" indent="-18256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de-CH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Email oder Teams: friederike.gaiser@edubs.ch</a:t>
            </a:r>
          </a:p>
        </p:txBody>
      </p:sp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02113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4"/>
          <p:cNvSpPr>
            <a:spLocks noGrp="1" noChangeArrowheads="1"/>
          </p:cNvSpPr>
          <p:nvPr>
            <p:ph type="title"/>
          </p:nvPr>
        </p:nvSpPr>
        <p:spPr>
          <a:xfrm>
            <a:off x="3131840" y="400189"/>
            <a:ext cx="5832202" cy="432147"/>
          </a:xfrm>
        </p:spPr>
        <p:txBody>
          <a:bodyPr>
            <a:no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1. Überblick Ausbildungswege</a:t>
            </a:r>
          </a:p>
        </p:txBody>
      </p:sp>
      <p:pic>
        <p:nvPicPr>
          <p:cNvPr id="7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D61B9202-D7EB-F27A-6B09-1A6C57C1C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836386"/>
            <a:ext cx="8247260" cy="530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09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1196752"/>
            <a:ext cx="7543800" cy="1008112"/>
          </a:xfrm>
        </p:spPr>
        <p:txBody>
          <a:bodyPr>
            <a:normAutofit fontScale="90000"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2. </a:t>
            </a:r>
            <a:r>
              <a:rPr lang="de-CH" altLang="de-DE" sz="2800" dirty="0">
                <a:latin typeface="Arial" charset="0"/>
              </a:rPr>
              <a:t>Unterschiede Ausbildung </a:t>
            </a:r>
            <a:r>
              <a:rPr lang="de-CH" altLang="de-DE" sz="2800" b="1" dirty="0">
                <a:latin typeface="Arial" charset="0"/>
              </a:rPr>
              <a:t>H</a:t>
            </a:r>
            <a:r>
              <a:rPr lang="de-CH" altLang="de-DE" sz="2800" dirty="0">
                <a:latin typeface="Arial" charset="0"/>
              </a:rPr>
              <a:t>öhere </a:t>
            </a:r>
            <a:r>
              <a:rPr lang="de-CH" altLang="de-DE" sz="2800" b="1" dirty="0">
                <a:latin typeface="Arial" charset="0"/>
              </a:rPr>
              <a:t>F</a:t>
            </a:r>
            <a:r>
              <a:rPr lang="de-CH" altLang="de-DE" sz="2800" dirty="0">
                <a:latin typeface="Arial" charset="0"/>
              </a:rPr>
              <a:t>achschulen (HF) und </a:t>
            </a:r>
            <a:r>
              <a:rPr lang="de-CH" altLang="de-DE" sz="2800" b="1" dirty="0" err="1">
                <a:latin typeface="Arial" charset="0"/>
              </a:rPr>
              <a:t>F</a:t>
            </a:r>
            <a:r>
              <a:rPr lang="de-CH" altLang="de-DE" sz="2800" dirty="0" err="1">
                <a:latin typeface="Arial" charset="0"/>
              </a:rPr>
              <a:t>ach</a:t>
            </a:r>
            <a:r>
              <a:rPr lang="de-CH" altLang="de-DE" sz="2800" b="1" dirty="0" err="1">
                <a:latin typeface="Arial" charset="0"/>
              </a:rPr>
              <a:t>H</a:t>
            </a:r>
            <a:r>
              <a:rPr lang="de-CH" altLang="de-DE" sz="2800" dirty="0" err="1">
                <a:latin typeface="Arial" charset="0"/>
              </a:rPr>
              <a:t>ochschulen</a:t>
            </a:r>
            <a:r>
              <a:rPr lang="de-CH" altLang="de-DE" sz="2800" dirty="0">
                <a:latin typeface="Arial" charset="0"/>
              </a:rPr>
              <a:t> (FH)</a:t>
            </a:r>
            <a:br>
              <a:rPr lang="de-CH" altLang="de-DE" sz="3200" dirty="0">
                <a:solidFill>
                  <a:srgbClr val="FF0000"/>
                </a:solidFill>
                <a:latin typeface="Arial" charset="0"/>
              </a:rPr>
            </a:br>
            <a:endParaRPr lang="de-CH" altLang="de-DE" sz="32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58863"/>
              </p:ext>
            </p:extLst>
          </p:nvPr>
        </p:nvGraphicFramePr>
        <p:xfrm>
          <a:off x="899592" y="2060848"/>
          <a:ext cx="7471296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4077054964"/>
                    </a:ext>
                  </a:extLst>
                </a:gridCol>
                <a:gridCol w="2820624">
                  <a:extLst>
                    <a:ext uri="{9D8B030D-6E8A-4147-A177-3AD203B41FA5}">
                      <a16:colId xmlns:a16="http://schemas.microsoft.com/office/drawing/2014/main" val="1859800693"/>
                    </a:ext>
                  </a:extLst>
                </a:gridCol>
                <a:gridCol w="2490432">
                  <a:extLst>
                    <a:ext uri="{9D8B030D-6E8A-4147-A177-3AD203B41FA5}">
                      <a16:colId xmlns:a16="http://schemas.microsoft.com/office/drawing/2014/main" val="3425329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HF      Höhere Fachschule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FH        Fachhochschule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48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Zulassung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Fachmittelschulausweis und teilweise Berufserfahrung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Fachmaturität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8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Abschluss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Diplom 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Bachelor; Master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77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Inhalte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Praxisorientiert, Fachkenntnisse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Forschung</a:t>
                      </a:r>
                    </a:p>
                    <a:p>
                      <a:r>
                        <a:rPr lang="de-CH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Theoretische Kenntnisse</a:t>
                      </a:r>
                    </a:p>
                    <a:p>
                      <a:r>
                        <a:rPr lang="de-CH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Kontrolle der praktischen</a:t>
                      </a:r>
                      <a:r>
                        <a:rPr lang="de-CH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Arbeit </a:t>
                      </a:r>
                      <a:endParaRPr lang="de-CH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36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Berufsmöglichkeiten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Tätigkeiten mit praktischen, fachlichen und führungsbezogenen Fragen</a:t>
                      </a:r>
                      <a:endParaRPr lang="de-CH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Tätigkeiten in der Gestaltung, Kontrolle und Entwicklung von Produkten oder Dienstleistungen</a:t>
                      </a:r>
                      <a:endParaRPr lang="de-CH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978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4"/>
          <p:cNvSpPr>
            <a:spLocks noGrp="1" noChangeArrowheads="1"/>
          </p:cNvSpPr>
          <p:nvPr>
            <p:ph type="title"/>
          </p:nvPr>
        </p:nvSpPr>
        <p:spPr>
          <a:xfrm>
            <a:off x="822325" y="195263"/>
            <a:ext cx="7543800" cy="1450975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CH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3. Fachmittelschulabschluss</a:t>
            </a:r>
          </a:p>
        </p:txBody>
      </p:sp>
      <p:sp>
        <p:nvSpPr>
          <p:cNvPr id="13315" name="Inhaltsplatzhalter 2"/>
          <p:cNvSpPr>
            <a:spLocks noGrp="1" noChangeArrowheads="1"/>
          </p:cNvSpPr>
          <p:nvPr>
            <p:ph idx="1"/>
          </p:nvPr>
        </p:nvSpPr>
        <p:spPr>
          <a:xfrm>
            <a:off x="900113" y="1846263"/>
            <a:ext cx="7466012" cy="4022725"/>
          </a:xfrm>
        </p:spPr>
        <p:txBody>
          <a:bodyPr/>
          <a:lstStyle/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Am Ende des 3. Ausbildungsjahres an der FMS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Nur Fächer, die in der 3. Klasse besucht wurden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Geografie, wenn in Klasse 2 geprüft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Selbstständige Arbeit 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sechs Prüfungsfächer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Erfahrungsnoten der nicht geprüften Fächer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Ein Mal Repetition möglich</a:t>
            </a:r>
          </a:p>
          <a:p>
            <a:pPr marL="180975" indent="-180975">
              <a:spcBef>
                <a:spcPct val="50000"/>
              </a:spcBef>
              <a:buFont typeface="Arial" charset="0"/>
              <a:buChar char="•"/>
            </a:pPr>
            <a:r>
              <a:rPr lang="de-CH" altLang="de-DE" dirty="0">
                <a:latin typeface="Arial" charset="0"/>
              </a:rPr>
              <a:t>Freiwillige Repetition im 3. Schuljahr = erster gescheiterter Versuch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1250950"/>
            <a:ext cx="7910512" cy="503238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alt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Verordnung über die Abschlüsse der FMS</a:t>
            </a:r>
          </a:p>
        </p:txBody>
      </p:sp>
      <p:sp>
        <p:nvSpPr>
          <p:cNvPr id="9219" name="Text Box 48"/>
          <p:cNvSpPr txBox="1">
            <a:spLocks noChangeArrowheads="1"/>
          </p:cNvSpPr>
          <p:nvPr/>
        </p:nvSpPr>
        <p:spPr bwMode="auto">
          <a:xfrm>
            <a:off x="816556" y="1916832"/>
            <a:ext cx="7910512" cy="376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88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889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altLang="de-DE" sz="2200" dirty="0">
                <a:latin typeface="Arial" charset="0"/>
              </a:rPr>
              <a:t>Der Fachmittelschulausweis wird erteilt, wenn gleichzeitig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der </a:t>
            </a: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Durchschnitt</a:t>
            </a: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aus allen Abschlussnoten inkl. der Note der</a:t>
            </a:r>
            <a:br>
              <a:rPr lang="de-CH" altLang="de-DE" sz="2000" dirty="0">
                <a:solidFill>
                  <a:srgbClr val="404040"/>
                </a:solidFill>
                <a:latin typeface="Arial" charset="0"/>
              </a:rPr>
            </a:b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 Selbstständigen Arbeit </a:t>
            </a: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4,0</a:t>
            </a: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erreicht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höchstens </a:t>
            </a: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drei ungenügende </a:t>
            </a: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Noten vorhanden sind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die Summe aller </a:t>
            </a: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Notenabweichungen</a:t>
            </a: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von 4,0 nach unten </a:t>
            </a:r>
            <a:br>
              <a:rPr lang="de-CH" altLang="de-DE" sz="2000" dirty="0">
                <a:solidFill>
                  <a:srgbClr val="404040"/>
                </a:solidFill>
                <a:latin typeface="Arial" charset="0"/>
              </a:rPr>
            </a:b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 nicht mehr als </a:t>
            </a: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2,0</a:t>
            </a: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beträgt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die </a:t>
            </a: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Besonderen Schulanlässe </a:t>
            </a: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(Projektwoche, Land-/</a:t>
            </a:r>
            <a:br>
              <a:rPr lang="de-CH" altLang="de-DE" sz="2000" dirty="0">
                <a:solidFill>
                  <a:srgbClr val="404040"/>
                </a:solidFill>
                <a:latin typeface="Arial" charset="0"/>
              </a:rPr>
            </a:b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 Sozialpraktikum, Kulturprojekt, berufsfeldbezogenes Praktikum,</a:t>
            </a:r>
            <a:br>
              <a:rPr lang="de-CH" altLang="de-DE" sz="2000" dirty="0">
                <a:solidFill>
                  <a:srgbClr val="404040"/>
                </a:solidFill>
                <a:latin typeface="Arial" charset="0"/>
              </a:rPr>
            </a:b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  Studienreise) </a:t>
            </a: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absolviert </a:t>
            </a: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worden sind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(Dispensationen haben keinen Einfluss auf das Bestehen)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185738"/>
            <a:ext cx="8610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24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rPr>
              <a:t>Sechs Prüfungsfächer für den Fachmittelschulausweis </a:t>
            </a:r>
            <a:endParaRPr lang="de-CH" altLang="de-DE" sz="2400" b="1" spc="-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9219" name="Text Box 53"/>
          <p:cNvSpPr txBox="1">
            <a:spLocks noChangeArrowheads="1"/>
          </p:cNvSpPr>
          <p:nvPr/>
        </p:nvSpPr>
        <p:spPr bwMode="auto">
          <a:xfrm>
            <a:off x="228600" y="908050"/>
            <a:ext cx="3835400" cy="37449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292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921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92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92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92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1400" b="1" dirty="0">
                <a:latin typeface="Arial Narrow" panose="020B0606020202030204" pitchFamily="34" charset="0"/>
              </a:rPr>
              <a:t>§ 8 Verordnung über die Abschlüsse an der Fachmaturitätsschule Basel-Stadt; Abschlussverordnung FMS: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e-DE" altLang="de-DE" sz="1400" b="1" dirty="0">
              <a:latin typeface="Arial Narrow" panose="020B060602020203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e-DE" altLang="de-DE" sz="1100" b="1" dirty="0">
              <a:latin typeface="Arial Narrow" panose="020B060602020203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1400" dirty="0">
                <a:latin typeface="Arial Narrow" panose="020B0606020202030204" pitchFamily="34" charset="0"/>
              </a:rPr>
              <a:t>Sechs Fächer werden geprüft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e-DE" altLang="de-DE" sz="1400" dirty="0">
              <a:latin typeface="Arial Narrow" panose="020B0606020202030204" pitchFamily="34" charset="0"/>
            </a:endParaRP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Deutsch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eine weitere, mind. 2 Jahre belegte Sprache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Mathematik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de-DE" altLang="de-DE" sz="1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73050" indent="-27305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1400" dirty="0">
                <a:latin typeface="Arial Narrow" panose="020B0606020202030204" pitchFamily="34" charset="0"/>
              </a:rPr>
              <a:t>Drei Fächer aus den vier Lernbereichen (inkl. Berufsfeldbezogenes Fach)</a:t>
            </a:r>
          </a:p>
          <a:p>
            <a:pPr marL="273050" indent="-27305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de-DE" altLang="de-DE" sz="1400" dirty="0">
              <a:latin typeface="Arial Narrow" panose="020B0606020202030204" pitchFamily="34" charset="0"/>
            </a:endParaRP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Naturwissenschaften</a:t>
            </a:r>
            <a:endParaRPr lang="de-DE" altLang="de-DE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400" b="1" dirty="0">
                <a:solidFill>
                  <a:srgbClr val="3333FF"/>
                </a:solidFill>
                <a:latin typeface="Arial Narrow" panose="020B0606020202030204" pitchFamily="34" charset="0"/>
              </a:rPr>
              <a:t>Sozialwissenschaften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400" b="1" dirty="0">
                <a:solidFill>
                  <a:srgbClr val="F3700D"/>
                </a:solidFill>
                <a:latin typeface="Arial Narrow" panose="020B0606020202030204" pitchFamily="34" charset="0"/>
              </a:rPr>
              <a:t>Musische Aktivitäten, Sport und Informatikprojekte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Sprachen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e-DE" altLang="de-DE" sz="1400" dirty="0">
              <a:latin typeface="Arial Narrow" panose="020B0606020202030204" pitchFamily="34" charset="0"/>
            </a:endParaRPr>
          </a:p>
        </p:txBody>
      </p:sp>
      <p:sp>
        <p:nvSpPr>
          <p:cNvPr id="16420" name="Text Box 55"/>
          <p:cNvSpPr txBox="1">
            <a:spLocks noChangeArrowheads="1"/>
          </p:cNvSpPr>
          <p:nvPr/>
        </p:nvSpPr>
        <p:spPr bwMode="auto">
          <a:xfrm>
            <a:off x="228600" y="5272088"/>
            <a:ext cx="36576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1200" b="1"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1200" b="1">
                <a:latin typeface="Arial Narrow" pitchFamily="34" charset="0"/>
              </a:rPr>
              <a:t>* Fach muss zwei Jahre belegt worden sein	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200" b="1">
                <a:latin typeface="Arial Narrow" pitchFamily="34" charset="0"/>
                <a:cs typeface="Times New Roman" pitchFamily="18" charset="0"/>
              </a:rPr>
              <a:t> ° nur vorgezogen in der 2. Klasse</a:t>
            </a:r>
            <a:r>
              <a:rPr lang="de-DE" altLang="de-DE" sz="1200">
                <a:latin typeface="Arial Narrow" pitchFamily="34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200">
                <a:latin typeface="Arial Narrow" pitchFamily="34" charset="0"/>
              </a:rPr>
              <a:t>          = 1 Fach pro Fächergruppe muss gewählt werden</a:t>
            </a:r>
            <a:endParaRPr lang="de-CH" altLang="de-DE" sz="1200">
              <a:latin typeface="Arial Narrow" pitchFamily="34" charset="0"/>
            </a:endParaRPr>
          </a:p>
        </p:txBody>
      </p:sp>
      <p:sp>
        <p:nvSpPr>
          <p:cNvPr id="4133" name="Text Box 189"/>
          <p:cNvSpPr txBox="1">
            <a:spLocks noChangeArrowheads="1"/>
          </p:cNvSpPr>
          <p:nvPr/>
        </p:nvSpPr>
        <p:spPr bwMode="auto">
          <a:xfrm>
            <a:off x="304800" y="6165850"/>
            <a:ext cx="304800" cy="85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e-DE" altLang="de-DE" sz="120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FADC18CD-D007-397E-ACBC-486D33F7E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89683"/>
              </p:ext>
            </p:extLst>
          </p:nvPr>
        </p:nvGraphicFramePr>
        <p:xfrm>
          <a:off x="3886200" y="648032"/>
          <a:ext cx="4784725" cy="5665788"/>
        </p:xfrm>
        <a:graphic>
          <a:graphicData uri="http://schemas.openxmlformats.org/drawingml/2006/table">
            <a:tbl>
              <a:tblPr/>
              <a:tblGrid>
                <a:gridCol w="1333872">
                  <a:extLst>
                    <a:ext uri="{9D8B030D-6E8A-4147-A177-3AD203B41FA5}">
                      <a16:colId xmlns:a16="http://schemas.microsoft.com/office/drawing/2014/main" val="2361316963"/>
                    </a:ext>
                  </a:extLst>
                </a:gridCol>
                <a:gridCol w="3450853">
                  <a:extLst>
                    <a:ext uri="{9D8B030D-6E8A-4147-A177-3AD203B41FA5}">
                      <a16:colId xmlns:a16="http://schemas.microsoft.com/office/drawing/2014/main" val="3125537239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altLang="de-DE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Lernbereiche</a:t>
                      </a:r>
                      <a:endParaRPr lang="de-DE" altLang="de-DE" sz="11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CH" altLang="de-DE" sz="1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Fachrichtung Gesundheit/Naturwissenschaften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56435"/>
                  </a:ext>
                </a:extLst>
              </a:tr>
              <a:tr h="345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1. Sprachen</a:t>
                      </a:r>
                      <a:endParaRPr kumimoji="0" lang="de-CH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Deutsch</a:t>
                      </a:r>
                      <a:endParaRPr kumimoji="0" lang="de-CH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670987"/>
                  </a:ext>
                </a:extLst>
              </a:tr>
              <a:tr h="713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2. Sprachen</a:t>
                      </a: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9050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9050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9050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9050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9050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9050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9050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9050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9050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Französisch	Spanisch*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Englisch                                        Türkisch*</a:t>
                      </a: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Italienisch 	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562376"/>
                  </a:ext>
                </a:extLst>
              </a:tr>
              <a:tr h="274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Mathematik</a:t>
                      </a: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1925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1925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19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19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19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19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19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19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19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19250" algn="l"/>
                        </a:tabLst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Mathematik</a:t>
                      </a:r>
                      <a:endParaRPr kumimoji="0" lang="de-CH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5961"/>
                  </a:ext>
                </a:extLst>
              </a:tr>
              <a:tr h="596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Berufsfeld- bezogenes Fach</a:t>
                      </a: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Biologie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Physik/Chemie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88586"/>
                  </a:ext>
                </a:extLst>
              </a:tr>
              <a:tr h="713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Natur-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wissenschaften</a:t>
                      </a: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558217"/>
                  </a:ext>
                </a:extLst>
              </a:tr>
              <a:tr h="713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Sozial-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wissenschaften</a:t>
                      </a: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Geographie° 		Philosophie/Ethik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Geschichte		Psychologie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Recht und Gesellschaft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59297"/>
                  </a:ext>
                </a:extLst>
              </a:tr>
              <a:tr h="11155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Musische Aktivitäten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Sport</a:t>
                      </a: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 und Informatikprojekte</a:t>
                      </a: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700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Kunstbetrachtung                     Bildnerisches Gestalten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Musik	                          </a:t>
                      </a:r>
                      <a:r>
                        <a:rPr kumimoji="0" lang="de-DE" altLang="de-D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Grafisches</a:t>
                      </a: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Gestalten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Tanz	                          </a:t>
                      </a:r>
                      <a:r>
                        <a:rPr kumimoji="0" lang="de-DE" altLang="de-D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Räumliches</a:t>
                      </a: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Gestalten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Sport                                           Textiles Gestalten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Film                                             Informatikprojekte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217573"/>
                  </a:ext>
                </a:extLst>
              </a:tr>
              <a:tr h="5541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3. Sprachen</a:t>
                      </a:r>
                      <a:r>
                        <a:rPr kumimoji="0" lang="de-CH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594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1108075"/>
            <a:ext cx="7772400" cy="6477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Erfahrungsnoten</a:t>
            </a:r>
            <a:endParaRPr lang="de-CH" altLang="de-DE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27088" y="1939193"/>
            <a:ext cx="7921625" cy="2595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 defTabSz="288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889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Noten der nicht geprüften Fächer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endParaRPr lang="de-CH" altLang="de-DE" sz="2000" b="1" dirty="0">
              <a:solidFill>
                <a:srgbClr val="40404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Erfahrungsnote: ungerundeter Durchschnitt der letzten beiden Zeugnisnoten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endParaRPr lang="de-CH" altLang="de-DE" sz="2000" dirty="0">
              <a:solidFill>
                <a:srgbClr val="40404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Ergibt die Berechnung ,25 oder ,75 wird auf die nächste halbe oder ganze Note aufgerundet.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B5D8FCCC-7FD4-2DDF-F914-3ED90F7C26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088" y="4718193"/>
            <a:ext cx="7870745" cy="143660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 noChangeArrowheads="1"/>
          </p:cNvSpPr>
          <p:nvPr>
            <p:ph type="title"/>
          </p:nvPr>
        </p:nvSpPr>
        <p:spPr>
          <a:xfrm>
            <a:off x="827088" y="1108075"/>
            <a:ext cx="7772400" cy="6477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Prüfungsnoten</a:t>
            </a:r>
            <a:endParaRPr lang="de-CH" altLang="de-DE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27088" y="1722438"/>
            <a:ext cx="792162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 defTabSz="288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889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889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88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CH" altLang="de-DE" sz="2000" b="1" dirty="0">
                <a:solidFill>
                  <a:srgbClr val="404040"/>
                </a:solidFill>
                <a:latin typeface="Arial" charset="0"/>
              </a:rPr>
              <a:t>Noten der geprüften Fächer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Prüfungsnote: Durchschnitt der Erfahrungsnoten des 1. und 2. Semesters der 3. Klasse und Note der praktischen Prüfung oder der Durchschnitt der schriftlichen und mündlichen Prüfung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CH" altLang="de-DE" sz="2000" dirty="0">
                <a:solidFill>
                  <a:srgbClr val="404040"/>
                </a:solidFill>
                <a:latin typeface="Arial" charset="0"/>
              </a:rPr>
              <a:t>Ergibt die Berechnung ,25 oder ,75 wird auf die nächste halbe oder ganze Note aufgerundet.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CH" altLang="de-DE" sz="1600" b="1" dirty="0">
                <a:solidFill>
                  <a:srgbClr val="404040"/>
                </a:solidFill>
                <a:latin typeface="Arial" charset="0"/>
              </a:rPr>
              <a:t>Nur praktisch geprüftes Fach</a:t>
            </a:r>
          </a:p>
        </p:txBody>
      </p:sp>
      <p:pic>
        <p:nvPicPr>
          <p:cNvPr id="6" name="Bild 2" descr="FMS_A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2288" cy="62214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91F09E3-8A0A-7DE9-6892-11DF669DF0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626" y="5453698"/>
            <a:ext cx="7830643" cy="781159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8DC9249D-AA58-9AA5-4765-261B5E99D492}"/>
              </a:ext>
            </a:extLst>
          </p:cNvPr>
          <p:cNvSpPr txBox="1"/>
          <p:nvPr/>
        </p:nvSpPr>
        <p:spPr>
          <a:xfrm>
            <a:off x="827088" y="5125797"/>
            <a:ext cx="4120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b="1" dirty="0">
                <a:solidFill>
                  <a:srgbClr val="404040"/>
                </a:solidFill>
                <a:latin typeface="Arial" charset="0"/>
              </a:rPr>
              <a:t>Schriftlich</a:t>
            </a: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b="1" dirty="0">
                <a:solidFill>
                  <a:srgbClr val="404040"/>
                </a:solidFill>
                <a:latin typeface="Arial" charset="0"/>
              </a:rPr>
              <a:t>und mündlich geprüftes Fach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8E024B3-897B-A73E-45F0-49D9230C6E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626" y="4065180"/>
            <a:ext cx="71628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26807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1915</Words>
  <Application>Microsoft Office PowerPoint</Application>
  <PresentationFormat>Bildschirmpräsentation (4:3)</PresentationFormat>
  <Paragraphs>313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4" baseType="lpstr">
      <vt:lpstr>&amp;quot</vt:lpstr>
      <vt:lpstr>Arial</vt:lpstr>
      <vt:lpstr>Arial Narrow</vt:lpstr>
      <vt:lpstr>Calibri</vt:lpstr>
      <vt:lpstr>Calibri Light</vt:lpstr>
      <vt:lpstr>Times New Roman</vt:lpstr>
      <vt:lpstr>Wingdings</vt:lpstr>
      <vt:lpstr>Rückblick</vt:lpstr>
      <vt:lpstr>Abschlüsse der FMS Basel Fachrichtung Gesundheit/Naturwissenschaft </vt:lpstr>
      <vt:lpstr>Orientierung über die FMS-Abschlüsse</vt:lpstr>
      <vt:lpstr>1. Überblick Ausbildungswege</vt:lpstr>
      <vt:lpstr>2. Unterschiede Ausbildung Höhere Fachschulen (HF) und FachHochschulen (FH) </vt:lpstr>
      <vt:lpstr>3. Fachmittelschulabschluss</vt:lpstr>
      <vt:lpstr>Verordnung über die Abschlüsse der FMS</vt:lpstr>
      <vt:lpstr>PowerPoint-Präsentation</vt:lpstr>
      <vt:lpstr>Erfahrungsnoten</vt:lpstr>
      <vt:lpstr>Prüfungsnoten</vt:lpstr>
      <vt:lpstr>Angaben im Fachmittelschulausweis</vt:lpstr>
      <vt:lpstr>PowerPoint-Präsentation</vt:lpstr>
      <vt:lpstr>4. Fachmaturität GN - Allgemeines</vt:lpstr>
      <vt:lpstr>4. Fachmaturität GN - Zusatzleistungen</vt:lpstr>
      <vt:lpstr>Freiwilliges Laboreinführungspraktikum</vt:lpstr>
      <vt:lpstr>4. Fachmaturität GN  - Termine</vt:lpstr>
      <vt:lpstr>5. Anschlüsse HF      Gesundheit (Auswahl)</vt:lpstr>
      <vt:lpstr>5. Anschlüsse FH      Gesundheit (Auswahl)</vt:lpstr>
      <vt:lpstr>5. Anschlüsse HF   Naturwissenschaften</vt:lpstr>
      <vt:lpstr>5. Anschlüsse FH   Naturwissenschaften</vt:lpstr>
      <vt:lpstr>PowerPoint-Präsentation</vt:lpstr>
      <vt:lpstr>6. Passerelle – Zugang zur Universität, ETH</vt:lpstr>
      <vt:lpstr>7. Unterlagen Fachmaturität </vt:lpstr>
      <vt:lpstr>8. Auswahl: typische Praktikumsorte und Tätigkeiten G und N</vt:lpstr>
      <vt:lpstr>9. Strategien zur Praktikumssuche für Fachmaturität</vt:lpstr>
      <vt:lpstr>9. Strategien zur Praktikumssuche für Fachmaturität Naturwissenschaft</vt:lpstr>
      <vt:lpstr>10. Fragen</vt:lpstr>
    </vt:vector>
  </TitlesOfParts>
  <Company>Erziehungsdepartement Basel-Stadt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Marianne Glutz</dc:creator>
  <cp:lastModifiedBy>Friederike Gaiser</cp:lastModifiedBy>
  <cp:revision>199</cp:revision>
  <cp:lastPrinted>2018-10-25T08:08:21Z</cp:lastPrinted>
  <dcterms:created xsi:type="dcterms:W3CDTF">2006-08-26T06:24:52Z</dcterms:created>
  <dcterms:modified xsi:type="dcterms:W3CDTF">2022-11-06T17:26:16Z</dcterms:modified>
</cp:coreProperties>
</file>