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8" r:id="rId4"/>
    <p:sldId id="270" r:id="rId5"/>
    <p:sldId id="272" r:id="rId6"/>
    <p:sldId id="287" r:id="rId7"/>
    <p:sldId id="273" r:id="rId8"/>
    <p:sldId id="290" r:id="rId9"/>
    <p:sldId id="271" r:id="rId10"/>
    <p:sldId id="274" r:id="rId11"/>
    <p:sldId id="275" r:id="rId12"/>
    <p:sldId id="278" r:id="rId13"/>
    <p:sldId id="277" r:id="rId14"/>
    <p:sldId id="276" r:id="rId15"/>
    <p:sldId id="280" r:id="rId16"/>
    <p:sldId id="279" r:id="rId17"/>
    <p:sldId id="281" r:id="rId18"/>
    <p:sldId id="282" r:id="rId19"/>
    <p:sldId id="292" r:id="rId20"/>
    <p:sldId id="293" r:id="rId21"/>
    <p:sldId id="283" r:id="rId22"/>
    <p:sldId id="284" r:id="rId23"/>
    <p:sldId id="288" r:id="rId24"/>
    <p:sldId id="291" r:id="rId25"/>
    <p:sldId id="289" r:id="rId26"/>
    <p:sldId id="286" r:id="rId2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72" d="100"/>
          <a:sy n="72" d="100"/>
        </p:scale>
        <p:origin x="1266" y="96"/>
      </p:cViewPr>
      <p:guideLst>
        <p:guide orient="horz" pos="19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008" y="-90"/>
      </p:cViewPr>
      <p:guideLst>
        <p:guide orient="horz" pos="2880"/>
        <p:guide pos="216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/>
              <a:t>Orientierungsveranstaltung FMA 2018 Gai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D1A9-7028-4ADA-8223-BBAFD90ABC7D}" type="datetimeFigureOut">
              <a:rPr lang="de-CH" smtClean="0"/>
              <a:t>20.03.2022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404DF-7E96-4078-9CFD-0C847BA030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98233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Orientierungsveranstaltung FMA 2018 Gai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606F6C-C8DF-4BD0-96CB-0F1E029AAF9C}" type="datetimeFigureOut">
              <a:rPr lang="en-US"/>
              <a:pPr>
                <a:defRPr/>
              </a:pPr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D1C12C-8624-4A47-846F-CB29A2922A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09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D266B34-7339-44E1-BDC2-991E815B7868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Zielsetzung des Kurses und erwartete Ergebnisse und/oder durch den Kurs erworbene Fähigkeiten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45390B8-1798-489A-914D-FFEF58AA484E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Zielsetzung des Kurses und erwartete Ergebnisse und/oder durch den Kurs erworbene Fähigkeiten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45390B8-1798-489A-914D-FFEF58AA484E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  <p:extLst>
      <p:ext uri="{BB962C8B-B14F-4D97-AF65-F5344CB8AC3E}">
        <p14:creationId xmlns:p14="http://schemas.microsoft.com/office/powerpoint/2010/main" val="75279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Zielsetzung des Kurses und erwartete Ergebnisse und/oder durch den Kurs erworbene Fähigkeiten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45390B8-1798-489A-914D-FFEF58AA484E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  <p:extLst>
      <p:ext uri="{BB962C8B-B14F-4D97-AF65-F5344CB8AC3E}">
        <p14:creationId xmlns:p14="http://schemas.microsoft.com/office/powerpoint/2010/main" val="3808851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1C12C-8624-4A47-846F-CB29A2922A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  <p:extLst>
      <p:ext uri="{BB962C8B-B14F-4D97-AF65-F5344CB8AC3E}">
        <p14:creationId xmlns:p14="http://schemas.microsoft.com/office/powerpoint/2010/main" val="845994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D266B34-7339-44E1-BDC2-991E815B7868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25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Orientierungsveranstaltung FMA 2018 Gai</a:t>
            </a:r>
          </a:p>
        </p:txBody>
      </p:sp>
    </p:spTree>
    <p:extLst>
      <p:ext uri="{BB962C8B-B14F-4D97-AF65-F5344CB8AC3E}">
        <p14:creationId xmlns:p14="http://schemas.microsoft.com/office/powerpoint/2010/main" val="90208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C55F67-3AEE-42BD-9068-7EE2E5F64550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D19425-00F7-41A4-8BEF-3D36BA57EF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4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3F52-62A8-46D5-8346-14F90B7F9CE0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050B-B99A-4A11-A502-964639D1FD18}" type="slidenum">
              <a:rPr lang="en-US"/>
              <a:pPr>
                <a:defRPr/>
              </a:pPr>
              <a:t>‹Nr.›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68A6-4CA2-4391-82B9-97485B4DB952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C8234-7785-4BD0-BC9C-2C52B53D4EEF}" type="slidenum">
              <a:rPr lang="en-US"/>
              <a:pPr>
                <a:defRPr/>
              </a:pPr>
              <a:t>‹Nr.›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7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7764-0252-4C35-8F82-2188758EF6F3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03C94B-5ED7-4B30-876D-EC2308B971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7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5322-A83F-430C-A585-BF503DECF7C7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30C6E8-5048-46C4-B2DD-682703B538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AC6220-8AD2-42AB-A58F-48295F5907B3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E47A8F-7402-4287-96AE-713EDA5411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3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9285F5-DE84-444D-BDAB-55CD2C04C67E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473742-F2C4-456C-A75C-0F84299665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9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15F1-3073-431F-9C95-CF111D6A2F15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2EBD09-178E-4EF5-9D2B-BA3C27EE6D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0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4D2E-2C01-49E9-9F7C-C6C5E71A7712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35A678-A9D1-45CB-BE18-205E0CA84F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4792-4BB5-4363-805D-F4F036162EB6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472DF3-2CA0-45AB-A23F-6A10ADB37D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87E1C1-E673-4910-AACB-5400BD7955AC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2E8492-B912-444B-BD8A-26C88B9114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74C2E-1DB9-4592-A892-3101F0383062}" type="datetime8">
              <a:rPr lang="en-US"/>
              <a:pPr>
                <a:defRPr/>
              </a:pPr>
              <a:t>3/20/2022 12:04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FD036-F828-4A8A-B450-9DE59E10A7A6}" type="slidenum">
              <a:rPr lang="en-US"/>
              <a:pPr>
                <a:defRPr/>
              </a:pPr>
              <a:t>‹Nr.›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msbasel.ch/downloads/fachmaturitaet#FM_G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msbasel.ch/downloads/fachmaturitaet#FM_G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fmsbasel.ch/downloads/fachmaturitaet#FM_G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haw.ch/storage/lsfm/studium/bachelor/laboreinfuehrungspraktikum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chname@stud.edubs.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6477000" cy="2362200"/>
          </a:xfrm>
        </p:spPr>
        <p:txBody>
          <a:bodyPr>
            <a:normAutofit fontScale="90000"/>
          </a:bodyPr>
          <a:lstStyle/>
          <a:p>
            <a:r>
              <a:rPr lang="en-US" cap="none" dirty="0" err="1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Orientierungsveranstaltung</a:t>
            </a:r>
            <a:r>
              <a:rPr lang="en-US" cap="none" dirty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</a:t>
            </a:r>
            <a:r>
              <a:rPr lang="en-US" cap="none" dirty="0" err="1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Fachmaturität</a:t>
            </a:r>
            <a:r>
              <a:rPr lang="en-US" cap="none" dirty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Gesundheit/</a:t>
            </a:r>
            <a:r>
              <a:rPr lang="en-US" cap="none" dirty="0" err="1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Naturwissenschaft</a:t>
            </a:r>
            <a:br>
              <a:rPr lang="en-US" cap="none" dirty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en-US" sz="3100" cap="none" dirty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Klassen 3A, 3B, 3K, 3L</a:t>
            </a:r>
            <a:endParaRPr lang="en-US" sz="3600" cap="none" dirty="0">
              <a:solidFill>
                <a:srgbClr val="7D9263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de-DE" sz="2400" dirty="0">
                <a:sym typeface="Tw Cen MT" pitchFamily="34" charset="0"/>
              </a:rPr>
              <a:t>Friederike Gaiser</a:t>
            </a:r>
          </a:p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de-DE" sz="2400" dirty="0">
                <a:sym typeface="Tw Cen MT" pitchFamily="34" charset="0"/>
              </a:rPr>
              <a:t>Fachrichtungsvertreterin Gesundheit/Naturwissenschaft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0C516-A08A-4799-AD92-FF6D2796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>
                <a:sym typeface="Tw Cen MT" pitchFamily="34" charset="0"/>
              </a:rPr>
              <a:t>3. Zeitplan-3-Fachmaturität Gesundheit/</a:t>
            </a:r>
            <a:r>
              <a:rPr lang="de-DE" i="1" dirty="0">
                <a:solidFill>
                  <a:schemeClr val="accent2">
                    <a:lumMod val="50000"/>
                  </a:schemeClr>
                </a:solidFill>
                <a:sym typeface="Tw Cen MT" pitchFamily="34" charset="0"/>
              </a:rPr>
              <a:t>Naturwissenschaft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F6179B1-2CBD-4ADD-BEB5-AD5A4128734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937558"/>
              </p:ext>
            </p:extLst>
          </p:nvPr>
        </p:nvGraphicFramePr>
        <p:xfrm>
          <a:off x="612775" y="1600200"/>
          <a:ext cx="8153400" cy="511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120425793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566502273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066944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Gesundheit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Naturwissenschaft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Abgabe FMA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60000"/>
                        <a:buFontTx/>
                        <a:buNone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20.03.23 vor 12.30 Uhr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lvl="0" indent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Sekretariat FMS 3 Exemplare, 1Stick mit FMA-Datei und zusätzlich Copy-</a:t>
                      </a:r>
                      <a:r>
                        <a:rPr lang="de-CH" sz="1600" i="0" kern="1200" dirty="0" err="1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Stop</a:t>
                      </a: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-Version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lvl="0" indent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20.03.23 vor 12.30 Uhr</a:t>
                      </a:r>
                      <a:endParaRPr lang="de-DE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Sekretariat FMS 2 Exemplare, 1Stick mit FMA-Datei und Copy-</a:t>
                      </a:r>
                      <a:r>
                        <a:rPr lang="de-CH" sz="16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Stop</a:t>
                      </a: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-Version</a:t>
                      </a:r>
                    </a:p>
                    <a:p>
                      <a:pPr marL="0" algn="l" rtl="0" eaLnBrk="1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Experte*in 1 Kopie</a:t>
                      </a:r>
                      <a:endParaRPr lang="de-DE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498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Bewertung FMA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Von Betreuungsperson FMS und BZG-Expert*in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Von Betreuungsperson FMS und Expert*in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2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Bekanntgabe schriftl. 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3 Tage vor Präsentation </a:t>
                      </a: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an Edubs-Mailadresse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Tage vor Präsentation</a:t>
                      </a:r>
                      <a:r>
                        <a:rPr lang="de-DE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 Edubs-Mailadresse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99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Mdl. Präsentation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02.05. bis 23.05.23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02.05. bis 23.05.23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7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Bekanntgabe Teilnote und Gesamtnote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Spätestens 3 Tage nach Präsentation an Edubs-Mailadresse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Spätestens 3 Tage nach Präsentation an Edubs-Mailadresse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0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Titelblatt BB FMA und/oder Freiwilliges Nachgespräch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Auf Anfrage des/r </a:t>
                      </a:r>
                      <a:r>
                        <a:rPr lang="de-DE" sz="1600" i="0" kern="1200" dirty="0" err="1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Fachmaturand</a:t>
                      </a: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*in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Auf Anfrage des/r </a:t>
                      </a:r>
                      <a:r>
                        <a:rPr lang="de-DE" sz="1600" i="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Fachmaturand</a:t>
                      </a: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*in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13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Zeugnisübergabe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Ende Juni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Ende Juni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7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0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58456-9CBD-49A2-859B-8366AEB2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Integrierte Fachmatur in HF Ausbildung am BZG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F37AED-F581-43B7-A973-B34ED562DF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8770" indent="-31877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FF0000"/>
                </a:solidFill>
              </a:rPr>
              <a:t>Gilt nur für: Bildungsgang Pflege, MTRA </a:t>
            </a:r>
            <a:r>
              <a:rPr lang="de-CH" sz="1800" dirty="0">
                <a:solidFill>
                  <a:srgbClr val="FF0000"/>
                </a:solidFill>
              </a:rPr>
              <a:t>(Medizinisch-Technische Radiologie)</a:t>
            </a:r>
            <a:r>
              <a:rPr lang="de-CH" dirty="0">
                <a:solidFill>
                  <a:srgbClr val="FF0000"/>
                </a:solidFill>
              </a:rPr>
              <a:t> und BMA </a:t>
            </a:r>
            <a:r>
              <a:rPr lang="de-CH" sz="1800" dirty="0">
                <a:solidFill>
                  <a:srgbClr val="FF0000"/>
                </a:solidFill>
              </a:rPr>
              <a:t>(Biomedizinische Analytik) </a:t>
            </a:r>
            <a:r>
              <a:rPr lang="de-CH" dirty="0">
                <a:solidFill>
                  <a:srgbClr val="FF0000"/>
                </a:solidFill>
              </a:rPr>
              <a:t>am BZG Münchenstein</a:t>
            </a:r>
            <a:endParaRPr lang="de-DE" dirty="0">
              <a:solidFill>
                <a:srgbClr val="FF0000"/>
              </a:solidFill>
            </a:endParaRP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Doppelbelastung, nur für leistungsstarke, sehr gut organisierte </a:t>
            </a:r>
            <a:r>
              <a:rPr lang="de-DE" dirty="0" err="1"/>
              <a:t>SuS</a:t>
            </a:r>
            <a:r>
              <a:rPr lang="de-DE" dirty="0"/>
              <a:t> geeignet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Parallel schriftliche Arbeit während des Praktikums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Keine extra Freistellung für FMA-Erarbeitung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Fachmatur ist Sekundarschule II Abschluss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HF-Abschluss ist Tertiärabschluss, also höherwertig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„Sparen“ dadurch ein Jahr/Vorteil: Ausbildungslohn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i="1" dirty="0">
              <a:solidFill>
                <a:srgbClr val="FF0000"/>
              </a:solidFill>
            </a:endParaRP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52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33C81-4CE9-485D-AFFA-9D49B350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Zeitplan Fachmaturität integriert in HF-Ausbildung am BZG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2B3B5EC-7404-4A99-BF2C-77B51EB4675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7589620"/>
              </p:ext>
            </p:extLst>
          </p:nvPr>
        </p:nvGraphicFramePr>
        <p:xfrm>
          <a:off x="612775" y="1600200"/>
          <a:ext cx="81534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161">
                  <a:extLst>
                    <a:ext uri="{9D8B030D-6E8A-4147-A177-3AD203B41FA5}">
                      <a16:colId xmlns:a16="http://schemas.microsoft.com/office/drawing/2014/main" val="3586957171"/>
                    </a:ext>
                  </a:extLst>
                </a:gridCol>
                <a:gridCol w="4770239">
                  <a:extLst>
                    <a:ext uri="{9D8B030D-6E8A-4147-A177-3AD203B41FA5}">
                      <a16:colId xmlns:a16="http://schemas.microsoft.com/office/drawing/2014/main" val="4003429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Gesundheit integriert in HF-Ausbildung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70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Beginn Ausbildung 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September 2022 oder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NEU!</a:t>
                      </a:r>
                      <a:r>
                        <a:rPr lang="de-DE" dirty="0"/>
                        <a:t>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Frühjahr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09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Anmeldung zur Fachmatur via BZG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Januar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1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i="0" dirty="0"/>
                        <a:t>Praktikumszeit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0" dirty="0"/>
                        <a:t>Blockpraktika während der HF Ausbildung / </a:t>
                      </a:r>
                    </a:p>
                    <a:p>
                      <a:r>
                        <a:rPr lang="de-DE" i="0" dirty="0">
                          <a:solidFill>
                            <a:schemeClr val="tx1"/>
                          </a:solidFill>
                        </a:rPr>
                        <a:t>1. Ausbildungsjahr ca. 26 Wochen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15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Kurs Konzepterstellung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August 2023 während BZG Wochen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64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Konzepteinreichung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Oktober 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Dateiname: </a:t>
                      </a:r>
                      <a:r>
                        <a:rPr lang="de-DE" sz="18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FMAGNG_Nachname_Vorname.pdf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1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Betreuungsgespräche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/>
                        <a:t>Gespräch im November 23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e-DE" dirty="0"/>
                        <a:t>Gespräch im Jan./Febr.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14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Fachmaturitätsarbeit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Untersuchungsbericht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963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Abgabe FMA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März 2024 während des 2. Ausbildungsjahres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26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Zeugnisübergabe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Ende Juni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51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Ende Ausbildung 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September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33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5343C-D223-4382-8768-2F0B2D17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Bestandene Fachmaturität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718958-A2D3-4527-91E0-1383B882F0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Fachrichtung Gesundheit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BZG Wochen erfüllt (August und Januar)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Test/Prüfung bestanden am Ende der BZG Augustwochen</a:t>
            </a:r>
          </a:p>
          <a:p>
            <a:pPr marL="0" indent="0">
              <a:buNone/>
            </a:pPr>
            <a:endParaRPr lang="de-DE" sz="1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e-DE" dirty="0"/>
              <a:t>Fachrichtung </a:t>
            </a:r>
            <a:r>
              <a:rPr lang="de-DE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Gesundheit</a:t>
            </a:r>
            <a:r>
              <a:rPr lang="de-DE" dirty="0"/>
              <a:t>/</a:t>
            </a: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Naturwissenschaft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Praktikum erfüllt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Fachmaturitätsarbeit schriftlich bestanden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Präsentation der Fachmaturitätsarbeit bestanden</a:t>
            </a:r>
          </a:p>
        </p:txBody>
      </p:sp>
    </p:spTree>
    <p:extLst>
      <p:ext uri="{BB962C8B-B14F-4D97-AF65-F5344CB8AC3E}">
        <p14:creationId xmlns:p14="http://schemas.microsoft.com/office/powerpoint/2010/main" val="33357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EF278-720F-4610-9925-C67AE458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Wie geht es jetzt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DAD3B0-3470-40D9-82D4-C94591F6BC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tx2"/>
                </a:solidFill>
              </a:rPr>
              <a:t>Fachmaturität Gesundheit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Anmeldung für Fachmaturität an FMS und am BZG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Praktikumsstelle finden und Vertrag einreichen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FMS Abschluss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August Beginn BZG Wochen: </a:t>
            </a:r>
          </a:p>
          <a:p>
            <a:pPr marL="717550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2"/>
                </a:solidFill>
              </a:rPr>
              <a:t>Hier erneute Infoveranstaltung von </a:t>
            </a:r>
            <a:r>
              <a:rPr lang="de-DE" sz="1800" dirty="0" err="1">
                <a:solidFill>
                  <a:schemeClr val="tx2"/>
                </a:solidFill>
              </a:rPr>
              <a:t>Gai</a:t>
            </a:r>
            <a:r>
              <a:rPr lang="de-DE" sz="1800" dirty="0">
                <a:solidFill>
                  <a:schemeClr val="tx2"/>
                </a:solidFill>
              </a:rPr>
              <a:t>: Konzepterstellung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1. September Beginn Praktikum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September/Oktober: Themensuche für FMA am Praktikumsort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Oktober: Konzepteinreichung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2"/>
                </a:solidFill>
              </a:rPr>
              <a:t>November/Februar: 1. und 2. Betreuungsgespräch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01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EF278-720F-4610-9925-C67AE458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</a:t>
            </a: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Wie geht es jetzt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DAD3B0-3470-40D9-82D4-C94591F6BC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Fachmaturität Naturwissenschaft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Anmeldung für Fachmaturität an FMS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Praktikumsstelle finden und Vertrag einreichen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FMS Abschluss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Juli/August Beginn Praktikum: Themensuche für FMA am Praktikumsort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September: Themenformular einreichen </a:t>
            </a:r>
          </a:p>
          <a:p>
            <a:pPr marL="717550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2">
                    <a:lumMod val="50000"/>
                  </a:schemeClr>
                </a:solidFill>
              </a:rPr>
              <a:t>Hier erneute Infoveranstaltung von </a:t>
            </a:r>
            <a:r>
              <a:rPr lang="de-DE" sz="2400" dirty="0" err="1">
                <a:solidFill>
                  <a:schemeClr val="accent2">
                    <a:lumMod val="50000"/>
                  </a:schemeClr>
                </a:solidFill>
              </a:rPr>
              <a:t>Gai</a:t>
            </a:r>
            <a:r>
              <a:rPr lang="de-DE" sz="2400" dirty="0">
                <a:solidFill>
                  <a:schemeClr val="accent2">
                    <a:lumMod val="50000"/>
                  </a:schemeClr>
                </a:solidFill>
              </a:rPr>
              <a:t>: Konzepterstellung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Oktober: Konzepteinreichung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November/Februar: 1. und 2. Betreuungsgespräch</a:t>
            </a:r>
          </a:p>
        </p:txBody>
      </p:sp>
    </p:spTree>
    <p:extLst>
      <p:ext uri="{BB962C8B-B14F-4D97-AF65-F5344CB8AC3E}">
        <p14:creationId xmlns:p14="http://schemas.microsoft.com/office/powerpoint/2010/main" val="40594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599DF-7C2E-46D9-83E3-5C19FDBA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Fachmaturitätsarbeit - Aufbau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EE0769-BADD-45A9-9D48-0BE8B29863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Vorstellung Betrieb/Abteilung inklusive eigene Tätigkeit und persönliche Erfahrungen, Selbstreflexion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Themenwahl, Zielsetzungen, Fragestellungen, Vorgehensweise und Methoden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Literaturrecherche, Argumentation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Eigene Untersuchung/Eigenleistung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Auswertung der Ergebnisse, Schlussfolgerungen, Reflexion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Verzeichnisse, evtl. Anhang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Je nach Absprache auch auf Englisch möglich, inkl. Präsentation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0339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ACDE2-DC48-49D7-8A8C-6EAD85BDC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8600"/>
            <a:ext cx="8226496" cy="990600"/>
          </a:xfrm>
        </p:spPr>
        <p:txBody>
          <a:bodyPr/>
          <a:lstStyle/>
          <a:p>
            <a:r>
              <a:rPr lang="de-DE" dirty="0"/>
              <a:t>7. Fachmaturitätsarbeit - Bewertung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CC306DE-1F52-437A-9833-DB2BFED0C76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5751319"/>
              </p:ext>
            </p:extLst>
          </p:nvPr>
        </p:nvGraphicFramePr>
        <p:xfrm>
          <a:off x="612774" y="1600200"/>
          <a:ext cx="8351714" cy="385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234">
                  <a:extLst>
                    <a:ext uri="{9D8B030D-6E8A-4147-A177-3AD203B41FA5}">
                      <a16:colId xmlns:a16="http://schemas.microsoft.com/office/drawing/2014/main" val="399304714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4104578409"/>
                    </a:ext>
                  </a:extLst>
                </a:gridCol>
              </a:tblGrid>
              <a:tr h="319562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Untersuchungsbericht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5711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r>
                        <a:rPr lang="de-DE" dirty="0"/>
                        <a:t>Gliederung (11P)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Kontakt zur Zuhörerschaft und nonverbaler Ausdruck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896427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Gestaltung (6P)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Sprache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2859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Sprache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Struktur und Inhalt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61627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Praktikum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Beantwortung der Fragen und Diskussion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1338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Einleitung (7P)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268069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Auseinandersetzung mit dem Thema (25P)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6640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AABE9FA6-9654-4F4E-8B23-31F01294CE16}"/>
              </a:ext>
            </a:extLst>
          </p:cNvPr>
          <p:cNvSpPr txBox="1"/>
          <p:nvPr/>
        </p:nvSpPr>
        <p:spPr>
          <a:xfrm>
            <a:off x="612648" y="5589240"/>
            <a:ext cx="8153274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dirty="0"/>
              <a:t>Punktabzug bei 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Nicht einhalten von Abmachungen (max. -2P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Thema nicht rechtzeitig eingereicht (-3P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Konzept nicht rechtzeitig eingereicht (-3P von 100P)</a:t>
            </a:r>
          </a:p>
        </p:txBody>
      </p:sp>
    </p:spTree>
    <p:extLst>
      <p:ext uri="{BB962C8B-B14F-4D97-AF65-F5344CB8AC3E}">
        <p14:creationId xmlns:p14="http://schemas.microsoft.com/office/powerpoint/2010/main" val="428734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ACDE2-DC48-49D7-8A8C-6EAD85BDC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8600"/>
            <a:ext cx="8226496" cy="990600"/>
          </a:xfrm>
        </p:spPr>
        <p:txBody>
          <a:bodyPr/>
          <a:lstStyle/>
          <a:p>
            <a:r>
              <a:rPr lang="de-DE" dirty="0"/>
              <a:t>7. Fachmaturitätsarbeit - Bewertung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CC306DE-1F52-437A-9833-DB2BFED0C76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7100931"/>
              </p:ext>
            </p:extLst>
          </p:nvPr>
        </p:nvGraphicFramePr>
        <p:xfrm>
          <a:off x="612774" y="1600200"/>
          <a:ext cx="8351714" cy="394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234">
                  <a:extLst>
                    <a:ext uri="{9D8B030D-6E8A-4147-A177-3AD203B41FA5}">
                      <a16:colId xmlns:a16="http://schemas.microsoft.com/office/drawing/2014/main" val="399304714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4104578409"/>
                    </a:ext>
                  </a:extLst>
                </a:gridCol>
              </a:tblGrid>
              <a:tr h="319562">
                <a:tc>
                  <a:txBody>
                    <a:bodyPr/>
                    <a:lstStyle/>
                    <a:p>
                      <a:r>
                        <a:rPr lang="de-DE" dirty="0"/>
                        <a:t>Projektarbeit mit Projektdurchführung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5711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r>
                        <a:rPr lang="de-DE" dirty="0"/>
                        <a:t>Gliederung (11P)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Kontakt zur Zuhörerschaft und nonverbaler Ausdruck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896427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Gestaltung (6P)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Sprache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2859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Sprache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Struktur und Inhalt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61627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Praktikum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Beantwortung der Fragen und Diskussion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1338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Einleitung (7P)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268069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Projektplanung (13P)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Projektdurchführung (20P)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6640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AABE9FA6-9654-4F4E-8B23-31F01294CE16}"/>
              </a:ext>
            </a:extLst>
          </p:cNvPr>
          <p:cNvSpPr txBox="1"/>
          <p:nvPr/>
        </p:nvSpPr>
        <p:spPr>
          <a:xfrm>
            <a:off x="612648" y="5589240"/>
            <a:ext cx="8153274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dirty="0"/>
              <a:t>Punktabzug bei 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Nicht einhalten von Abmachungen (max. -2P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Thema nicht rechtzeitig eingereicht (-3P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Konzept nicht rechtzeitig eingereicht (-3P von 100P)</a:t>
            </a:r>
          </a:p>
        </p:txBody>
      </p:sp>
    </p:spTree>
    <p:extLst>
      <p:ext uri="{BB962C8B-B14F-4D97-AF65-F5344CB8AC3E}">
        <p14:creationId xmlns:p14="http://schemas.microsoft.com/office/powerpoint/2010/main" val="3972516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ACDE2-DC48-49D7-8A8C-6EAD85BDC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8600"/>
            <a:ext cx="8226496" cy="990600"/>
          </a:xfrm>
        </p:spPr>
        <p:txBody>
          <a:bodyPr/>
          <a:lstStyle/>
          <a:p>
            <a:r>
              <a:rPr lang="de-DE" dirty="0"/>
              <a:t>7. Fachmaturitätsarbeit - Bewertung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CC306DE-1F52-437A-9833-DB2BFED0C76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3411624"/>
              </p:ext>
            </p:extLst>
          </p:nvPr>
        </p:nvGraphicFramePr>
        <p:xfrm>
          <a:off x="612774" y="1600200"/>
          <a:ext cx="8351714" cy="385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234">
                  <a:extLst>
                    <a:ext uri="{9D8B030D-6E8A-4147-A177-3AD203B41FA5}">
                      <a16:colId xmlns:a16="http://schemas.microsoft.com/office/drawing/2014/main" val="399304714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4104578409"/>
                    </a:ext>
                  </a:extLst>
                </a:gridCol>
              </a:tblGrid>
              <a:tr h="319562">
                <a:tc>
                  <a:txBody>
                    <a:bodyPr/>
                    <a:lstStyle/>
                    <a:p>
                      <a:r>
                        <a:rPr lang="de-DE" dirty="0"/>
                        <a:t>Projektarbeit ohne Projektdurchführung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5711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r>
                        <a:rPr lang="de-DE" dirty="0"/>
                        <a:t>Gliederung (11P)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Kontakt zur Zuhörerschaft und nonverbaler Ausdruck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896427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Gestaltung (6P)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Sprache (6P)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28591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Sprache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Struktur und Inhalt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61627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Praktikum (12P)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Beantwortung der Fragen und Diskussion (12P)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1338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Einleitung (7P)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268069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Projektplanung (28P)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6640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AABE9FA6-9654-4F4E-8B23-31F01294CE16}"/>
              </a:ext>
            </a:extLst>
          </p:cNvPr>
          <p:cNvSpPr txBox="1"/>
          <p:nvPr/>
        </p:nvSpPr>
        <p:spPr>
          <a:xfrm>
            <a:off x="612648" y="5589240"/>
            <a:ext cx="8153274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dirty="0"/>
              <a:t>Punktabzug bei 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Nicht einhalten von Abmachungen (max. -2P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Thema nicht rechtzeitig eingereicht (-3P von 100P)</a:t>
            </a:r>
          </a:p>
          <a:p>
            <a:pPr marL="285750" indent="-285750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>
                <a:latin typeface="Tw Cen MT"/>
                <a:cs typeface="Arial"/>
              </a:rPr>
              <a:t>Konzept nicht rechtzeitig eingereicht (-3P von 100P)</a:t>
            </a:r>
          </a:p>
        </p:txBody>
      </p:sp>
    </p:spTree>
    <p:extLst>
      <p:ext uri="{BB962C8B-B14F-4D97-AF65-F5344CB8AC3E}">
        <p14:creationId xmlns:p14="http://schemas.microsoft.com/office/powerpoint/2010/main" val="101026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de-DE" sz="4000" dirty="0">
                <a:solidFill>
                  <a:srgbClr val="444D26"/>
                </a:solidFill>
                <a:sym typeface="Tw Cen MT" pitchFamily="34" charset="0"/>
              </a:rPr>
              <a:t>Ablauf der Orientierungsveranstaltung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6EA944C-9374-4801-9F22-DAEBD57385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484784"/>
            <a:ext cx="8329265" cy="5373216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1. Fachmaturität ja oder nein?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2. Beispiele für die Berufswahl</a:t>
            </a:r>
          </a:p>
          <a:p>
            <a:pPr marL="640080" lvl="1" indent="-274320">
              <a:buFont typeface="Wingdings" pitchFamily="2" charset="2"/>
              <a:buChar char="Ø"/>
            </a:pPr>
            <a:r>
              <a:rPr lang="de-DE" sz="1600" dirty="0">
                <a:sym typeface="Tw Cen MT" pitchFamily="34" charset="0"/>
              </a:rPr>
              <a:t>Mit Fachmittelschulabschluss</a:t>
            </a:r>
          </a:p>
          <a:p>
            <a:pPr marL="640080" lvl="1" indent="-274320">
              <a:buFont typeface="Wingdings" pitchFamily="2" charset="2"/>
              <a:buChar char="Ø"/>
            </a:pPr>
            <a:r>
              <a:rPr lang="de-DE" sz="1600" dirty="0">
                <a:sym typeface="Tw Cen MT" pitchFamily="34" charset="0"/>
              </a:rPr>
              <a:t>Mit Fachmaturität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3. Zeitplan Fachmaturität</a:t>
            </a:r>
          </a:p>
          <a:p>
            <a:pPr marL="640080" lvl="1" indent="-274320">
              <a:buFont typeface="Wingdings" pitchFamily="2" charset="2"/>
              <a:buChar char="Ø"/>
            </a:pPr>
            <a:r>
              <a:rPr lang="de-DE" sz="1600" dirty="0">
                <a:sym typeface="Tw Cen MT" pitchFamily="34" charset="0"/>
              </a:rPr>
              <a:t>Naturwissenschaft</a:t>
            </a:r>
          </a:p>
          <a:p>
            <a:pPr marL="640080" lvl="1" indent="-274320">
              <a:buFont typeface="Wingdings" pitchFamily="2" charset="2"/>
              <a:buChar char="Ø"/>
            </a:pPr>
            <a:r>
              <a:rPr lang="de-DE" sz="1600" dirty="0">
                <a:sym typeface="Tw Cen MT" pitchFamily="34" charset="0"/>
              </a:rPr>
              <a:t>Gesundheit</a:t>
            </a:r>
            <a:endParaRPr lang="de-DE" sz="1400" dirty="0">
              <a:sym typeface="Tw Cen MT" pitchFamily="34" charset="0"/>
            </a:endParaRPr>
          </a:p>
          <a:p>
            <a:pPr marL="1076325" lvl="1" indent="-179388">
              <a:buFont typeface="Arial" panose="020B0604020202020204" pitchFamily="34" charset="0"/>
              <a:buChar char="•"/>
            </a:pPr>
            <a:r>
              <a:rPr lang="de-DE" sz="1400" dirty="0">
                <a:sym typeface="Tw Cen MT" pitchFamily="34" charset="0"/>
              </a:rPr>
              <a:t>Integriert in die Ausbildung Pflege HF und MTRA sowie BMA im 2. Ausbildungsjahr</a:t>
            </a:r>
            <a:endParaRPr lang="de-DE" dirty="0">
              <a:sym typeface="Tw Cen MT" pitchFamily="34" charset="0"/>
            </a:endParaRPr>
          </a:p>
          <a:p>
            <a:pPr marL="319088" lvl="1" indent="-319088">
              <a:spcBef>
                <a:spcPts val="713"/>
              </a:spcBef>
              <a:buClr>
                <a:srgbClr val="F3A447"/>
              </a:buClr>
              <a:buSzPct val="60000"/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4. Bestandene Fachmaturität</a:t>
            </a:r>
          </a:p>
          <a:p>
            <a:pPr marL="319088" lvl="1" indent="-319088">
              <a:spcBef>
                <a:spcPts val="713"/>
              </a:spcBef>
              <a:buClr>
                <a:srgbClr val="F3A447"/>
              </a:buClr>
              <a:buSzPct val="60000"/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5. Wie geht es jetzt weiter? </a:t>
            </a:r>
          </a:p>
          <a:p>
            <a:pPr marL="319088" lvl="1" indent="-319088">
              <a:spcBef>
                <a:spcPts val="713"/>
              </a:spcBef>
              <a:buClr>
                <a:srgbClr val="F3A447"/>
              </a:buClr>
              <a:buSzPct val="60000"/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6. Fachmaturitätsarbeit - Aufbau</a:t>
            </a:r>
          </a:p>
          <a:p>
            <a:pPr marL="319088" lvl="1" indent="-319088">
              <a:spcBef>
                <a:spcPts val="713"/>
              </a:spcBef>
              <a:buClr>
                <a:srgbClr val="F3A447"/>
              </a:buClr>
              <a:buSzPct val="60000"/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7. Fachmaturitätsarbeit – Bewertung</a:t>
            </a:r>
          </a:p>
          <a:p>
            <a:pPr marL="319088" lvl="1" indent="-319088">
              <a:spcBef>
                <a:spcPts val="713"/>
              </a:spcBef>
              <a:buClr>
                <a:srgbClr val="F3A447"/>
              </a:buClr>
              <a:buSzPct val="60000"/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8. </a:t>
            </a:r>
            <a:r>
              <a:rPr lang="de-DE" sz="2400" dirty="0" err="1">
                <a:solidFill>
                  <a:srgbClr val="000000"/>
                </a:solidFill>
                <a:sym typeface="Tw Cen MT" pitchFamily="34" charset="0"/>
              </a:rPr>
              <a:t>Bestehensnormen</a:t>
            </a:r>
            <a:r>
              <a:rPr lang="de-DE" sz="2400" dirty="0">
                <a:solidFill>
                  <a:srgbClr val="000000"/>
                </a:solidFill>
                <a:sym typeface="Tw Cen MT" pitchFamily="34" charset="0"/>
              </a:rPr>
              <a:t> für die Fachmaturität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384A5-E98C-4AA4-BD01-E15002BF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8. </a:t>
            </a:r>
            <a:r>
              <a:rPr lang="de-DE" dirty="0" err="1"/>
              <a:t>Bestehensnormen</a:t>
            </a:r>
            <a:r>
              <a:rPr lang="de-DE" dirty="0"/>
              <a:t> für Fachmaturitätsarbeit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EEF9B-CE49-43DD-ACD1-EC4E8904F8D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64120" cy="4495800"/>
          </a:xfrm>
        </p:spPr>
        <p:txBody>
          <a:bodyPr/>
          <a:lstStyle/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A) Untersuchungsbericht/Projektarbeit mind. Note 4,0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B) Präsentation mind. Note 4,0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Gesamtnote: Durchschnitt von A) und B), wobei Untersuchungsbericht/Projektarbeit doppelt zählt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Untersuchungsbericht/Projektarbeit kann nachgebessert werden, Präsentation nicht (kein 2. Versuch)</a:t>
            </a:r>
          </a:p>
        </p:txBody>
      </p:sp>
    </p:spTree>
    <p:extLst>
      <p:ext uri="{BB962C8B-B14F-4D97-AF65-F5344CB8AC3E}">
        <p14:creationId xmlns:p14="http://schemas.microsoft.com/office/powerpoint/2010/main" val="134161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081A9-B36F-49EF-8CDB-6562AE2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Nachbesserung der Fachmaturitätsarbeit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1CF16-06EB-4556-A744-47699591B6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352928" cy="4495800"/>
          </a:xfrm>
        </p:spPr>
        <p:txBody>
          <a:bodyPr/>
          <a:lstStyle/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Falls U-bericht/Projektarbeit </a:t>
            </a:r>
            <a:r>
              <a:rPr lang="de-DE" b="1" dirty="0"/>
              <a:t>schlechter</a:t>
            </a:r>
            <a:r>
              <a:rPr lang="de-DE" dirty="0"/>
              <a:t> als 3,5: </a:t>
            </a:r>
          </a:p>
          <a:p>
            <a:pPr marL="0" indent="0">
              <a:buNone/>
            </a:pPr>
            <a:r>
              <a:rPr lang="de-DE" dirty="0"/>
              <a:t>	einmal nicht bestanden, Repetition einmal möglich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Falls Untersuchungsbericht 3,5: </a:t>
            </a:r>
          </a:p>
          <a:p>
            <a:pPr marL="896620" indent="-358775">
              <a:buFont typeface="Wingdings" panose="05000000000000000000" pitchFamily="2" charset="2"/>
              <a:buChar char="Ø"/>
            </a:pPr>
            <a:r>
              <a:rPr lang="de-DE" sz="2600" dirty="0"/>
              <a:t>Nachbesserungsgespräch mit Betreuungsperson</a:t>
            </a:r>
          </a:p>
          <a:p>
            <a:pPr marL="895350" indent="-358775">
              <a:buFont typeface="Wingdings" panose="05000000000000000000" pitchFamily="2" charset="2"/>
              <a:buChar char="Ø"/>
            </a:pPr>
            <a:r>
              <a:rPr lang="de-DE" sz="2600" dirty="0"/>
              <a:t>	Nachbesserung innerhalb von 4 Wochen</a:t>
            </a:r>
          </a:p>
          <a:p>
            <a:pPr marL="896620" indent="-358775">
              <a:buFont typeface="Wingdings" panose="05000000000000000000" pitchFamily="2" charset="2"/>
              <a:buChar char="Ø"/>
            </a:pPr>
            <a:r>
              <a:rPr lang="de-DE" sz="2600" dirty="0"/>
              <a:t>erneute Einreichung des U-berichts/der Projektarbeit</a:t>
            </a:r>
          </a:p>
          <a:p>
            <a:pPr marL="896620" indent="-358775">
              <a:buFont typeface="Wingdings" panose="05000000000000000000" pitchFamily="2" charset="2"/>
              <a:buChar char="Ø"/>
            </a:pPr>
            <a:r>
              <a:rPr lang="de-DE" sz="2600" dirty="0"/>
              <a:t>mit max. Gesamtnote 4,0 bestanden </a:t>
            </a:r>
          </a:p>
          <a:p>
            <a:pPr marL="896620" lvl="1" indent="-358775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dirty="0"/>
              <a:t>sonst nicht bestanden, einmal Repetition möglich</a:t>
            </a:r>
          </a:p>
          <a:p>
            <a:pPr marL="318770" indent="-318770">
              <a:buFont typeface="Wingdings" panose="05000000000000000000" pitchFamily="2" charset="2"/>
              <a:buChar char="Ø"/>
            </a:pPr>
            <a:r>
              <a:rPr lang="de-DE" dirty="0"/>
              <a:t>Präsentation kann </a:t>
            </a:r>
            <a:r>
              <a:rPr lang="de-DE" b="1" dirty="0"/>
              <a:t>nicht</a:t>
            </a:r>
            <a:r>
              <a:rPr lang="de-DE" dirty="0"/>
              <a:t> wiederholt werden, bei Note 3,5 oder schlechter: nicht bestanden, Repetition</a:t>
            </a:r>
          </a:p>
          <a:p>
            <a:pPr marL="318770" indent="-31877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0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081A9-B36F-49EF-8CDB-6562AE2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1CF16-06EB-4556-A744-47699591B6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352928" cy="4495800"/>
          </a:xfrm>
        </p:spPr>
        <p:txBody>
          <a:bodyPr/>
          <a:lstStyle/>
          <a:p>
            <a:pPr marL="318770" indent="-318770">
              <a:spcBef>
                <a:spcPct val="0"/>
              </a:spcBef>
              <a:buFont typeface="Wingdings,Sans-Serif" panose="05000000000000000000" pitchFamily="2" charset="2"/>
              <a:buChar char="Ø"/>
            </a:pPr>
            <a:r>
              <a:rPr lang="de-DE" dirty="0">
                <a:latin typeface="TW Cen MT"/>
              </a:rPr>
              <a:t>im Downloadbereich der FMS</a:t>
            </a:r>
            <a:endParaRPr lang="de-DE" dirty="0">
              <a:ea typeface="+mn-lt"/>
              <a:cs typeface="+mn-lt"/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de-DE" dirty="0">
                <a:ea typeface="+mn-lt"/>
                <a:cs typeface="+mn-lt"/>
                <a:hlinkClick r:id="rId2"/>
              </a:rPr>
              <a:t>https://www.fmsbasel.ch/downloads/fachmaturitaet#FM_GN</a:t>
            </a:r>
            <a:endParaRPr lang="de-DE" dirty="0">
              <a:ea typeface="+mn-lt"/>
              <a:cs typeface="+mn-lt"/>
            </a:endParaRP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75074B5-9A81-4238-BFAD-73CCD401CD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022"/>
          <a:stretch/>
        </p:blipFill>
        <p:spPr>
          <a:xfrm>
            <a:off x="846057" y="2514026"/>
            <a:ext cx="7305321" cy="4115374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3F648BF8-D6BD-4CCF-852D-AC25FC37D4BD}"/>
              </a:ext>
            </a:extLst>
          </p:cNvPr>
          <p:cNvSpPr/>
          <p:nvPr/>
        </p:nvSpPr>
        <p:spPr>
          <a:xfrm>
            <a:off x="2411760" y="3284984"/>
            <a:ext cx="5739618" cy="33444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79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081A9-B36F-49EF-8CDB-6562AE2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1CF16-06EB-4556-A744-47699591B6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352928" cy="4495800"/>
          </a:xfrm>
        </p:spPr>
        <p:txBody>
          <a:bodyPr/>
          <a:lstStyle/>
          <a:p>
            <a:pPr marL="318770" indent="-318770">
              <a:spcBef>
                <a:spcPct val="0"/>
              </a:spcBef>
              <a:buFont typeface="Wingdings,Sans-Serif" panose="05000000000000000000" pitchFamily="2" charset="2"/>
              <a:buChar char="Ø"/>
            </a:pPr>
            <a:r>
              <a:rPr lang="de-DE" dirty="0">
                <a:latin typeface="TW Cen MT"/>
              </a:rPr>
              <a:t>im Downloadbereich der FMS</a:t>
            </a:r>
            <a:endParaRPr lang="de-DE" dirty="0">
              <a:ea typeface="+mn-lt"/>
              <a:cs typeface="+mn-lt"/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de-DE" dirty="0">
                <a:ea typeface="+mn-lt"/>
                <a:cs typeface="+mn-lt"/>
                <a:hlinkClick r:id="rId2"/>
              </a:rPr>
              <a:t>https://www.fmsbasel.ch/downloads/fachmaturitaet#FM_GN</a:t>
            </a:r>
            <a:endParaRPr lang="de-DE" dirty="0">
              <a:ea typeface="+mn-lt"/>
              <a:cs typeface="+mn-lt"/>
            </a:endParaRP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75074B5-9A81-4238-BFAD-73CCD401CD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27" t="59259"/>
          <a:stretch/>
        </p:blipFill>
        <p:spPr>
          <a:xfrm>
            <a:off x="1187624" y="2852936"/>
            <a:ext cx="7216782" cy="3624064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3F648BF8-D6BD-4CCF-852D-AC25FC37D4BD}"/>
              </a:ext>
            </a:extLst>
          </p:cNvPr>
          <p:cNvSpPr/>
          <p:nvPr/>
        </p:nvSpPr>
        <p:spPr>
          <a:xfrm>
            <a:off x="1187624" y="2708920"/>
            <a:ext cx="7216782" cy="39204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398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081A9-B36F-49EF-8CDB-6562AE2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1CF16-06EB-4556-A744-47699591B6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352928" cy="4495800"/>
          </a:xfrm>
        </p:spPr>
        <p:txBody>
          <a:bodyPr/>
          <a:lstStyle/>
          <a:p>
            <a:pPr marL="318770" indent="-318770">
              <a:spcBef>
                <a:spcPct val="0"/>
              </a:spcBef>
              <a:buFont typeface="Wingdings,Sans-Serif" panose="05000000000000000000" pitchFamily="2" charset="2"/>
              <a:buChar char="Ø"/>
            </a:pPr>
            <a:r>
              <a:rPr lang="de-DE" dirty="0">
                <a:latin typeface="TW Cen MT"/>
              </a:rPr>
              <a:t>im Downloadbereich der FMS</a:t>
            </a:r>
            <a:endParaRPr lang="de-DE" dirty="0">
              <a:ea typeface="+mn-lt"/>
              <a:cs typeface="+mn-lt"/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de-DE" dirty="0">
                <a:ea typeface="+mn-lt"/>
                <a:cs typeface="+mn-lt"/>
                <a:hlinkClick r:id="rId2"/>
              </a:rPr>
              <a:t>https://www.fmsbasel.ch/downloads/fachmaturitaet#FM_GN</a:t>
            </a:r>
            <a:endParaRPr lang="de-DE" dirty="0">
              <a:ea typeface="+mn-lt"/>
              <a:cs typeface="+mn-lt"/>
            </a:endParaRPr>
          </a:p>
          <a:p>
            <a:pPr marL="318770" indent="-318770"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2D51C42-C487-4E02-AD22-7FFCEC32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168" y="2465469"/>
            <a:ext cx="4647592" cy="4199431"/>
          </a:xfrm>
          <a:prstGeom prst="rect">
            <a:avLst/>
          </a:prstGeom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3AEC9A06-3E89-4E87-9A54-CE70ED861638}"/>
              </a:ext>
            </a:extLst>
          </p:cNvPr>
          <p:cNvSpPr/>
          <p:nvPr/>
        </p:nvSpPr>
        <p:spPr>
          <a:xfrm>
            <a:off x="1891240" y="2449663"/>
            <a:ext cx="5633088" cy="42152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636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de-DE" sz="2400" dirty="0">
                <a:sym typeface="Tw Cen MT" pitchFamily="34" charset="0"/>
              </a:rPr>
              <a:t>Friederike Gaiser</a:t>
            </a:r>
          </a:p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de-DE" sz="2400" dirty="0">
                <a:sym typeface="Tw Cen MT" pitchFamily="34" charset="0"/>
              </a:rPr>
              <a:t>Fachrichtungsvertreterin Gesundheit/Naturwissenschaft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A1B96E7-C419-4D7F-BFF5-C6D1872C2755}"/>
              </a:ext>
            </a:extLst>
          </p:cNvPr>
          <p:cNvSpPr/>
          <p:nvPr/>
        </p:nvSpPr>
        <p:spPr>
          <a:xfrm>
            <a:off x="583256" y="288215"/>
            <a:ext cx="8158514" cy="7694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de-DE" sz="4400" dirty="0">
                <a:latin typeface="Tw Cen MT"/>
                <a:cs typeface="Arial"/>
              </a:rPr>
              <a:t>Fragen?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15731C-4550-41C4-A025-E3FB73CCACEE}"/>
              </a:ext>
            </a:extLst>
          </p:cNvPr>
          <p:cNvSpPr txBox="1"/>
          <p:nvPr/>
        </p:nvSpPr>
        <p:spPr>
          <a:xfrm>
            <a:off x="589950" y="5038500"/>
            <a:ext cx="830253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2800" dirty="0"/>
              <a:t>Ich bedanke mich für Ihre Aufmerksamkeit!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6826479-E0F2-4059-B054-0DA5A92FE2CA}"/>
              </a:ext>
            </a:extLst>
          </p:cNvPr>
          <p:cNvSpPr txBox="1"/>
          <p:nvPr/>
        </p:nvSpPr>
        <p:spPr>
          <a:xfrm>
            <a:off x="583256" y="3978771"/>
            <a:ext cx="7877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Bitte die Stühle auf den Seiten stapeln.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E1E5BE8-5321-4E17-94DE-B1C982A10702}"/>
              </a:ext>
            </a:extLst>
          </p:cNvPr>
          <p:cNvSpPr txBox="1"/>
          <p:nvPr/>
        </p:nvSpPr>
        <p:spPr>
          <a:xfrm>
            <a:off x="611992" y="921311"/>
            <a:ext cx="77048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bin jetzt für persönliche Fragen anwesend.</a:t>
            </a:r>
          </a:p>
          <a:p>
            <a:r>
              <a:rPr lang="de-DE" sz="2800" dirty="0"/>
              <a:t>Diese Präsentation finden Sie im Downloadbereich.</a:t>
            </a:r>
          </a:p>
          <a:p>
            <a:r>
              <a:rPr lang="de-DE" sz="2800" dirty="0"/>
              <a:t>Sie können sich per Mail oder Telefon an mich wenden:</a:t>
            </a:r>
          </a:p>
          <a:p>
            <a:r>
              <a:rPr lang="de-DE" sz="2800" dirty="0"/>
              <a:t>friederike.gaiser@edubs.ch</a:t>
            </a:r>
          </a:p>
          <a:p>
            <a:r>
              <a:rPr lang="de-DE" sz="2800" dirty="0"/>
              <a:t>0614810745 oder 0797271091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315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de-CH" i="1" dirty="0"/>
              <a:t>1. Fachmaturität ja oder nein?</a:t>
            </a:r>
            <a:endParaRPr lang="de-DE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6EA944C-9374-4801-9F22-DAEBD57385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484784"/>
            <a:ext cx="8329265" cy="5373216"/>
          </a:xfrm>
        </p:spPr>
        <p:txBody>
          <a:bodyPr/>
          <a:lstStyle/>
          <a:p>
            <a:pPr marL="0" indent="0">
              <a:buNone/>
            </a:pPr>
            <a:r>
              <a:rPr lang="de-CH" sz="2400" dirty="0"/>
              <a:t>Wann macht eine Fachmaturität Sinn und ist in der Regel auch von Erfolg gekrönt?</a:t>
            </a:r>
            <a:endParaRPr lang="de-DE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haben an der FMS in den naturwissenschaftlichen Fächern gute Leistungen erbracht (Note 5 und mehr). 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haben als SA einen Untersuchungsbericht verfasst und eine gute Note erhalten (Note 5 und mehr).  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haben Freude, sich vertieft mit einem Thema zu befassen. 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recherchieren gerne, lesen gerne Fachbücher zu einem Thema.  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haben Durchhaltevermögen und können sich auch in Zeiten mit weniger Motivation für die Arbeit engagieren. 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sind sicher im korrekten Formulieren von längeren Texten. </a:t>
            </a:r>
            <a:endParaRPr lang="de-DE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CH" sz="2000" dirty="0"/>
              <a:t>Sie streben eine Ausbildung an einer Fachhochschule an (Aufnahmeprüfung muss im Anschluss an die Fachmaturität noch bestanden werden).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7675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4F71F-A2FE-43DE-8D80-FA8A4208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2. Beispiele für Berufswahl mit Fachmittelschulabschluss und Fachmaturität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803FD16A-DF64-476C-93BF-C42CF28EF1EF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8349363"/>
              </p:ext>
            </p:extLst>
          </p:nvPr>
        </p:nvGraphicFramePr>
        <p:xfrm>
          <a:off x="619037" y="2268880"/>
          <a:ext cx="3886200" cy="4020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4114314596"/>
                    </a:ext>
                  </a:extLst>
                </a:gridCol>
              </a:tblGrid>
              <a:tr h="3916640">
                <a:tc>
                  <a:txBody>
                    <a:bodyPr/>
                    <a:lstStyle/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Pflege</a:t>
                      </a:r>
                      <a:r>
                        <a:rPr lang="de-CH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° </a:t>
                      </a: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(BS)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8770" lvl="0" indent="-318770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Medizinisch-technische Radiologie MTRA</a:t>
                      </a:r>
                      <a:r>
                        <a:rPr lang="de-CH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° </a:t>
                      </a: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(BS)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Biomedizinische Analytik BMA</a:t>
                      </a:r>
                      <a:r>
                        <a:rPr lang="de-CH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(BS)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0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r>
                        <a:rPr lang="de-CH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Fachmaturität im zweiten Ausbildungsjahr am BZG integriert möglich </a:t>
                      </a:r>
                      <a:endParaRPr lang="de-DE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Rettungssanität (BE, ZH)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Operationstechnik (BE, AG)</a:t>
                      </a:r>
                    </a:p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Aktivierung (ZH, BE)</a:t>
                      </a:r>
                    </a:p>
                    <a:p>
                      <a:pPr marL="319088" lvl="0" indent="-319088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 </a:t>
                      </a:r>
                      <a:r>
                        <a:rPr lang="de-CH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Bsc</a:t>
                      </a: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(BE)</a:t>
                      </a:r>
                    </a:p>
                    <a:p>
                      <a:pPr marL="318770" lvl="0" indent="-318770" algn="l" rtl="0" eaLnBrk="1" fontAlgn="base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Physiotherapie (</a:t>
                      </a:r>
                      <a:r>
                        <a:rPr lang="de-CH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Dtl</a:t>
                      </a:r>
                      <a:r>
                        <a:rPr lang="de-CH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76" marR="4267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06661"/>
                  </a:ext>
                </a:extLst>
              </a:tr>
            </a:tbl>
          </a:graphicData>
        </a:graphic>
      </p:graphicFrame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5FF4F75-AC4C-4698-A4E3-8CA0868AF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0600" y="2285030"/>
            <a:ext cx="3886200" cy="4572969"/>
          </a:xfrm>
        </p:spPr>
        <p:txBody>
          <a:bodyPr/>
          <a:lstStyle/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Pflege (ZH, BE, BS)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Physiotherapie (BS, ZH, BE, TI, </a:t>
            </a:r>
            <a:r>
              <a:rPr lang="de-CH" altLang="de-DE" sz="1800" dirty="0" err="1"/>
              <a:t>Dtl</a:t>
            </a:r>
            <a:r>
              <a:rPr lang="de-CH" altLang="de-DE" sz="1800" dirty="0"/>
              <a:t>.)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Ergotherapie (ZH)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Ernährungsberatung (ZH, BE)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Geburtshilfe (Hebamme) (ZH, BE)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Chemie* (ZH)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Biotechnologie* (ZH)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Lebensmitteltechnologie* (ZH)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Informatik (FHNW, BE)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Architektur/Bauingenieurwesen (FHNW,BE)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de-CH" altLang="de-DE" sz="1800" dirty="0"/>
              <a:t>Life Sciences (FHNW)</a:t>
            </a:r>
            <a:endParaRPr lang="de-CH" altLang="de-DE" sz="2000" dirty="0"/>
          </a:p>
          <a:p>
            <a:pPr marL="0" indent="0">
              <a:spcBef>
                <a:spcPct val="50000"/>
              </a:spcBef>
              <a:buNone/>
              <a:defRPr/>
            </a:pPr>
            <a:endParaRPr lang="de-CH" altLang="de-DE" sz="1800" b="1" dirty="0">
              <a:latin typeface="Arial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7F69DF-476D-4CC9-9896-5786E4A79AC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14173" y="1628800"/>
            <a:ext cx="3886200" cy="640080"/>
          </a:xfrm>
        </p:spPr>
        <p:txBody>
          <a:bodyPr/>
          <a:lstStyle/>
          <a:p>
            <a:r>
              <a:rPr lang="de-DE" dirty="0"/>
              <a:t>Ausbildungswege mit Fachmittelschulabschluss (HF)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1BB2A6-EDBB-4EB4-8491-519B90FC1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0600" y="1644534"/>
            <a:ext cx="3886200" cy="640080"/>
          </a:xfrm>
        </p:spPr>
        <p:txBody>
          <a:bodyPr/>
          <a:lstStyle/>
          <a:p>
            <a:r>
              <a:rPr lang="de-DE" dirty="0"/>
              <a:t>Ausbildungswege mit Fachmaturität (FH)</a:t>
            </a:r>
          </a:p>
        </p:txBody>
      </p:sp>
    </p:spTree>
    <p:extLst>
      <p:ext uri="{BB962C8B-B14F-4D97-AF65-F5344CB8AC3E}">
        <p14:creationId xmlns:p14="http://schemas.microsoft.com/office/powerpoint/2010/main" val="16285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* Laboreinführungspraktikum</a:t>
            </a:r>
            <a:br>
              <a:rPr lang="de-CH" dirty="0"/>
            </a:br>
            <a:endParaRPr lang="de-CH" sz="105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330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Unterstützendes Angebot der ZHAW für Bachelorstudium der Chemie, Biotechnologie oder Lebensmitteltechnologie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Vorteil: gute praktische und theoretische Kenntnisse bzgl. Laborarbeit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Inhalte des Kurses: Labormethoden aus der Chemie, Biotechnologie und Lebensmitteltechnologie sowie Kenntnisse in Arbeitssicherheit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Dauer : 2 Monate, KW 30 bis 37 (etwa Ende Juli-Mitte Sept.)</a:t>
            </a:r>
          </a:p>
          <a:p>
            <a:pPr marL="1143000" lvl="3" indent="0">
              <a:buNone/>
            </a:pPr>
            <a:r>
              <a:rPr lang="de-CH" sz="1400" dirty="0"/>
              <a:t>   Dauer wird für FMA Praktikum angerechnet (danach noch 10 Monate FMA Praktikum)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Ort: Wädenswil, Zürcher Fachhochschule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Kosten: 500 CHF bei Studium an ZHAW Wädenswil, sonst 2500CHF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/>
              <a:t>Teilnehmerzahl 10 Plätze/Jahr: rechtzeitige Bewerbung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Sehr gute Bewerbungsunterlagen einreichen, evtl. Gespräch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>
                <a:ea typeface="+mj-lt"/>
                <a:cs typeface="+mj-lt"/>
                <a:hlinkClick r:id="rId2"/>
              </a:rPr>
              <a:t>https://www.zhaw.ch/storage/lsfm/studium/bachelor/laboreinfuehrungspraktikum.pdf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6615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62C6AC31-DA19-41DD-BC06-B17B2191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Selbständige Recherche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B773DE7-966B-477E-9574-E4BDB600E7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https://www.fmsbasel.ch</a:t>
            </a:r>
          </a:p>
          <a:p>
            <a:pPr marL="0" indent="0">
              <a:buNone/>
            </a:pPr>
            <a:r>
              <a:rPr lang="de-DE" sz="2400" dirty="0"/>
              <a:t>Ausbildung </a:t>
            </a:r>
            <a:r>
              <a:rPr lang="de-DE" sz="2400" dirty="0">
                <a:sym typeface="Wingdings" panose="05000000000000000000" pitchFamily="2" charset="2"/>
              </a:rPr>
              <a:t> Fachrichtungen  GN  Detaillierte Perspektiven </a:t>
            </a:r>
            <a:endParaRPr lang="de-DE" sz="24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0C70F89-BBA9-41C4-B16F-EBB1781FE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20"/>
          <a:stretch/>
        </p:blipFill>
        <p:spPr>
          <a:xfrm>
            <a:off x="1164295" y="2546731"/>
            <a:ext cx="6815409" cy="411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1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62C6AC31-DA19-41DD-BC06-B17B2191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 per </a:t>
            </a:r>
            <a:r>
              <a:rPr lang="de-DE" dirty="0" err="1"/>
              <a:t>Edubs</a:t>
            </a:r>
            <a:r>
              <a:rPr lang="de-DE" dirty="0"/>
              <a:t>-Mailadresse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B773DE7-966B-477E-9574-E4BDB600E7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Für sämtlichen Austausch, Informationsfluss im Zusammenhang mit der FMA </a:t>
            </a:r>
            <a:r>
              <a:rPr lang="de-DE" b="1" dirty="0"/>
              <a:t>unbedingt</a:t>
            </a:r>
          </a:p>
          <a:p>
            <a:pPr marL="320675" lvl="1" indent="0">
              <a:buNone/>
            </a:pPr>
            <a:r>
              <a:rPr lang="de-DE" dirty="0">
                <a:hlinkClick r:id="rId2"/>
              </a:rPr>
              <a:t>Vorname.Nachname@stud.edubs.ch</a:t>
            </a:r>
            <a:r>
              <a:rPr lang="de-DE" dirty="0"/>
              <a:t> benutzen.</a:t>
            </a:r>
          </a:p>
          <a:p>
            <a:pPr marL="320675" lvl="1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FMS wird nur über diesen Kanal mit Ihnen kommunizieren.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Private Mailadressen sind ungeeignet.</a:t>
            </a:r>
          </a:p>
        </p:txBody>
      </p:sp>
    </p:spTree>
    <p:extLst>
      <p:ext uri="{BB962C8B-B14F-4D97-AF65-F5344CB8AC3E}">
        <p14:creationId xmlns:p14="http://schemas.microsoft.com/office/powerpoint/2010/main" val="35741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de-DE" i="1" dirty="0">
                <a:sym typeface="Tw Cen MT" pitchFamily="34" charset="0"/>
              </a:rPr>
              <a:t>3. Zeitplan-1-Fachmaturität Gesundheit/</a:t>
            </a:r>
            <a:r>
              <a:rPr lang="de-DE" i="1" dirty="0">
                <a:solidFill>
                  <a:schemeClr val="accent2">
                    <a:lumMod val="50000"/>
                  </a:schemeClr>
                </a:solidFill>
                <a:sym typeface="Tw Cen MT" pitchFamily="34" charset="0"/>
              </a:rPr>
              <a:t>Naturwissenschaft</a:t>
            </a:r>
            <a:endParaRPr lang="de-DE" i="1" dirty="0">
              <a:sym typeface="Tw Cen MT" pitchFamily="34" charset="0"/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C1D3A89-DB96-484A-BDED-10E4F2A1B9C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9877822"/>
              </p:ext>
            </p:extLst>
          </p:nvPr>
        </p:nvGraphicFramePr>
        <p:xfrm>
          <a:off x="612775" y="1600200"/>
          <a:ext cx="81534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993">
                  <a:extLst>
                    <a:ext uri="{9D8B030D-6E8A-4147-A177-3AD203B41FA5}">
                      <a16:colId xmlns:a16="http://schemas.microsoft.com/office/drawing/2014/main" val="1295895339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631953903"/>
                    </a:ext>
                  </a:extLst>
                </a:gridCol>
                <a:gridCol w="2970039">
                  <a:extLst>
                    <a:ext uri="{9D8B030D-6E8A-4147-A177-3AD203B41FA5}">
                      <a16:colId xmlns:a16="http://schemas.microsoft.com/office/drawing/2014/main" val="113921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Gesundheit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Naturwissenschaft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20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Onlineanmeldung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Bis 31.03.22 via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Bis 31.05.22 via Forms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2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Zusatzleistungen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3 Wochen Vorbereitungsmodul am BZG  (08.-26.08.22)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 Woche BZG (09.-13.01.23) </a:t>
                      </a:r>
                      <a:endParaRPr lang="de-CH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285750" lvl="0" indent="-285750"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24 Wochen Praktikum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     (ab September 22) 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285750" lvl="0" indent="-285750"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Fachmaturitätsarbeit mit Bezug zur Praktikumstätigkeit inklusive Präsentation </a:t>
                      </a:r>
                      <a:endParaRPr lang="de-DE" sz="1600" i="0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rtl="0" eaLnBrk="1" hangingPunct="1">
                        <a:buSzPct val="60000"/>
                        <a:buFont typeface="Wingdings" panose="05000000000000000000" pitchFamily="2" charset="2"/>
                        <a:buChar char="Ø"/>
                      </a:pPr>
                      <a:endParaRPr lang="de-CH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rtl="0" eaLnBrk="1" hangingPunct="1">
                        <a:buSzPct val="60000"/>
                        <a:buFont typeface="Wingdings" panose="05000000000000000000" pitchFamily="2" charset="2"/>
                        <a:buChar char="Ø"/>
                      </a:pPr>
                      <a:endParaRPr lang="de-CH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rtl="0" eaLnBrk="1" hangingPunct="1">
                        <a:buSzPct val="60000"/>
                        <a:buFont typeface="Wingdings" panose="05000000000000000000" pitchFamily="2" charset="2"/>
                        <a:buNone/>
                      </a:pPr>
                      <a:endParaRPr lang="de-CH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Einjähriges Praktikum (ab August 22) </a:t>
                      </a:r>
                    </a:p>
                    <a:p>
                      <a:pPr marL="285750" lvl="0" indent="-285750" algn="l" rtl="0" eaLnBrk="1" hangingPunct="1">
                        <a:buSzPct val="60000"/>
                        <a:buFont typeface="Wingdings" panose="05000000000000000000" pitchFamily="2" charset="2"/>
                        <a:buChar char="Ø"/>
                      </a:pPr>
                      <a:r>
                        <a:rPr lang="de-CH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Fachmaturitätsarbeit mit Bezug zur Praktikumstätigkeit inklusive Präsentation </a:t>
                      </a:r>
                      <a:endParaRPr lang="de-DE" sz="16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05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Digitale Abgabe Praktikumsvertrag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Bis 01.07.22via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Bis 01.07.22via Forms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9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Themenabgabe mit Edubs-Mailadresse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FF0000"/>
                          </a:solidFill>
                        </a:rPr>
                        <a:t>Erfolgt NICHT</a:t>
                      </a:r>
                      <a:r>
                        <a:rPr lang="de-DE" sz="16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Bis 06.09.22;12.30 Uhr an friederike.gaiser@edubs.ch und fmsfma@bs.ch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3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Kurs Konzepterstellung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August 22 während BZG-Wochen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Sa. 10.09.22 9.00-12.00 Uhr an der FMS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1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98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CF610-6FD7-4E9D-A168-028183AB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>
                <a:sym typeface="Tw Cen MT" pitchFamily="34" charset="0"/>
              </a:rPr>
              <a:t>3. Zeitplan-2-Fachmaturität Gesundheit/</a:t>
            </a:r>
            <a:r>
              <a:rPr lang="de-DE" i="1" dirty="0">
                <a:solidFill>
                  <a:schemeClr val="accent2">
                    <a:lumMod val="50000"/>
                  </a:schemeClr>
                </a:solidFill>
                <a:sym typeface="Tw Cen MT" pitchFamily="34" charset="0"/>
              </a:rPr>
              <a:t>Naturwissenschaft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2F778AD-5843-4501-8F5D-F4F9D4F988E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436027"/>
              </p:ext>
            </p:extLst>
          </p:nvPr>
        </p:nvGraphicFramePr>
        <p:xfrm>
          <a:off x="612774" y="1600200"/>
          <a:ext cx="8351714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803">
                  <a:extLst>
                    <a:ext uri="{9D8B030D-6E8A-4147-A177-3AD203B41FA5}">
                      <a16:colId xmlns:a16="http://schemas.microsoft.com/office/drawing/2014/main" val="1142854257"/>
                    </a:ext>
                  </a:extLst>
                </a:gridCol>
                <a:gridCol w="3077567">
                  <a:extLst>
                    <a:ext uri="{9D8B030D-6E8A-4147-A177-3AD203B41FA5}">
                      <a16:colId xmlns:a16="http://schemas.microsoft.com/office/drawing/2014/main" val="137560406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974990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Gesundheit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Naturwissenschaft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041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Konzepteinreichung</a:t>
                      </a:r>
                    </a:p>
                    <a:p>
                      <a:r>
                        <a:rPr lang="de-DE" dirty="0"/>
                        <a:t>mit Edubs-Mailadresse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Bis 17.10.22 12.30 Uhr digital an </a:t>
                      </a: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friederike.gaiser@edubs.ch und</a:t>
                      </a:r>
                    </a:p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fmsfma@bs.ch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Bis 17.10.22 12.30 Uhr digital an friederike.gaiser@edubs.ch und</a:t>
                      </a:r>
                    </a:p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fmsfma@bs.ch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66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Dateiname Konzept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4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FMAGNG_Nachname_Vorname.pdf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FMAGNN_Nachname_Vorname.pdf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7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Konzeptrückmeldung an Edubs-Mailadresse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Bis 31.10.22 per Mail von Betreuungsperson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Bis 31.10.22 per Mail von Betreuungsperson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0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Betreuungsgespräche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rtl="0" eaLnBrk="1" hangingPunct="1">
                        <a:buSzPct val="100000"/>
                        <a:buFont typeface="+mj-lt"/>
                        <a:buAutoNum type="arabicPeriod"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Gespräch im November 22</a:t>
                      </a:r>
                    </a:p>
                    <a:p>
                      <a:pPr marL="342900" lvl="0" indent="-342900" algn="l" rtl="0" eaLnBrk="1" hangingPunct="1">
                        <a:buSzPct val="100000"/>
                        <a:buFont typeface="+mj-lt"/>
                        <a:buAutoNum type="arabicPeriod"/>
                      </a:pPr>
                      <a:r>
                        <a:rPr lang="de-CH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E</a:t>
                      </a:r>
                      <a:r>
                        <a:rPr lang="de-DE" sz="1600" i="0" kern="1200" dirty="0" err="1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xpertengespräch</a:t>
                      </a: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 während BZG Januarwoche 23</a:t>
                      </a:r>
                    </a:p>
                    <a:p>
                      <a:pPr marL="342900" lvl="0" indent="-342900" algn="l" rtl="0" eaLnBrk="1" hangingPunct="1">
                        <a:buSzPct val="100000"/>
                        <a:buFont typeface="+mj-lt"/>
                        <a:buAutoNum type="arabicPeriod"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Gespräch im Jan./Febr.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Gespräch im November 22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Gespräch im Jan./Febr. 23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e-CH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de-DE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xpertengespräche</a:t>
                      </a:r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jederzeit vor 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291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Fachmaturitätsarbeit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hangingPunct="1">
                        <a:buSzPct val="60000"/>
                        <a:buFontTx/>
                        <a:buNone/>
                      </a:pPr>
                      <a:r>
                        <a:rPr lang="de-DE" sz="1600" i="0" kern="1200" dirty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Untersuchungsbericht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Untersuchungsbericht oder</a:t>
                      </a:r>
                    </a:p>
                    <a:p>
                      <a:r>
                        <a:rPr lang="de-DE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Projektarbeit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85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880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_TP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BF131F-B177-4E06-9D01-BD51D6DCDE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Wissenschaftliche Präsentation für einen Hochschulkurs (Design Lehrbuch)</Template>
  <TotalTime>0</TotalTime>
  <Words>1887</Words>
  <Application>Microsoft Office PowerPoint</Application>
  <PresentationFormat>Bildschirmpräsentation (4:3)</PresentationFormat>
  <Paragraphs>330</Paragraphs>
  <Slides>25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Arial</vt:lpstr>
      <vt:lpstr>Calibri</vt:lpstr>
      <vt:lpstr>TW Cen MT</vt:lpstr>
      <vt:lpstr>TW Cen MT</vt:lpstr>
      <vt:lpstr>Wingdings</vt:lpstr>
      <vt:lpstr>Wingdings 2</vt:lpstr>
      <vt:lpstr>Wingdings,Sans-Serif</vt:lpstr>
      <vt:lpstr>AcademicPresentation2_TP010352480</vt:lpstr>
      <vt:lpstr>Orientierungsveranstaltung Fachmaturität Gesundheit/Naturwissenschaft Klassen 3A, 3B, 3K, 3L</vt:lpstr>
      <vt:lpstr>Ablauf der Orientierungsveranstaltung</vt:lpstr>
      <vt:lpstr>1. Fachmaturität ja oder nein?</vt:lpstr>
      <vt:lpstr>2. Beispiele für Berufswahl mit Fachmittelschulabschluss und Fachmaturität</vt:lpstr>
      <vt:lpstr>* Laboreinführungspraktikum </vt:lpstr>
      <vt:lpstr>Selbständige Recherche</vt:lpstr>
      <vt:lpstr>Kommunikation per Edubs-Mailadresse</vt:lpstr>
      <vt:lpstr>3. Zeitplan-1-Fachmaturität Gesundheit/Naturwissenschaft</vt:lpstr>
      <vt:lpstr>3. Zeitplan-2-Fachmaturität Gesundheit/Naturwissenschaft</vt:lpstr>
      <vt:lpstr>3. Zeitplan-3-Fachmaturität Gesundheit/Naturwissenschaft</vt:lpstr>
      <vt:lpstr>Integrierte Fachmatur in HF Ausbildung am BZG</vt:lpstr>
      <vt:lpstr>3. Zeitplan Fachmaturität integriert in HF-Ausbildung am BZG</vt:lpstr>
      <vt:lpstr>4. Bestandene Fachmaturität</vt:lpstr>
      <vt:lpstr>5. Wie geht es jetzt weiter?</vt:lpstr>
      <vt:lpstr>5. Wie geht es jetzt weiter?</vt:lpstr>
      <vt:lpstr>6. Fachmaturitätsarbeit - Aufbau</vt:lpstr>
      <vt:lpstr>7. Fachmaturitätsarbeit - Bewertung</vt:lpstr>
      <vt:lpstr>7. Fachmaturitätsarbeit - Bewertung</vt:lpstr>
      <vt:lpstr>7. Fachmaturitätsarbeit - Bewertung</vt:lpstr>
      <vt:lpstr>8. Bestehensnormen für Fachmaturitätsarbeit</vt:lpstr>
      <vt:lpstr>Nachbesserung der Fachmaturitätsarbeit</vt:lpstr>
      <vt:lpstr>Unterlagen</vt:lpstr>
      <vt:lpstr>Unterlagen</vt:lpstr>
      <vt:lpstr>Unterlagen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Orientierungsveranstaltung Fachmaturität Gesundheit/Naturwissenschaft</dc:title>
  <dc:creator/>
  <cp:lastModifiedBy/>
  <cp:revision>209</cp:revision>
  <dcterms:created xsi:type="dcterms:W3CDTF">2018-03-09T14:04:18Z</dcterms:created>
  <dcterms:modified xsi:type="dcterms:W3CDTF">2022-03-20T11:25:21Z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